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80"/>
  </p:notesMasterIdLst>
  <p:sldIdLst>
    <p:sldId id="256" r:id="rId2"/>
    <p:sldId id="264" r:id="rId3"/>
    <p:sldId id="260" r:id="rId4"/>
    <p:sldId id="266" r:id="rId5"/>
    <p:sldId id="258" r:id="rId6"/>
    <p:sldId id="262" r:id="rId7"/>
    <p:sldId id="283" r:id="rId8"/>
    <p:sldId id="344" r:id="rId9"/>
    <p:sldId id="270" r:id="rId10"/>
    <p:sldId id="290" r:id="rId11"/>
    <p:sldId id="291" r:id="rId12"/>
    <p:sldId id="292" r:id="rId13"/>
    <p:sldId id="293" r:id="rId14"/>
    <p:sldId id="271" r:id="rId15"/>
    <p:sldId id="337" r:id="rId16"/>
    <p:sldId id="338" r:id="rId17"/>
    <p:sldId id="319" r:id="rId18"/>
    <p:sldId id="300" r:id="rId19"/>
    <p:sldId id="272" r:id="rId20"/>
    <p:sldId id="339" r:id="rId21"/>
    <p:sldId id="295" r:id="rId22"/>
    <p:sldId id="296" r:id="rId23"/>
    <p:sldId id="297" r:id="rId24"/>
    <p:sldId id="298" r:id="rId25"/>
    <p:sldId id="314" r:id="rId26"/>
    <p:sldId id="315" r:id="rId27"/>
    <p:sldId id="316" r:id="rId28"/>
    <p:sldId id="320" r:id="rId29"/>
    <p:sldId id="273" r:id="rId30"/>
    <p:sldId id="321" r:id="rId31"/>
    <p:sldId id="274" r:id="rId32"/>
    <p:sldId id="340" r:id="rId33"/>
    <p:sldId id="322" r:id="rId34"/>
    <p:sldId id="323" r:id="rId35"/>
    <p:sldId id="341" r:id="rId36"/>
    <p:sldId id="275" r:id="rId37"/>
    <p:sldId id="342" r:id="rId38"/>
    <p:sldId id="324" r:id="rId39"/>
    <p:sldId id="325" r:id="rId40"/>
    <p:sldId id="326" r:id="rId41"/>
    <p:sldId id="327" r:id="rId42"/>
    <p:sldId id="329" r:id="rId43"/>
    <p:sldId id="276" r:id="rId44"/>
    <p:sldId id="285" r:id="rId45"/>
    <p:sldId id="286" r:id="rId46"/>
    <p:sldId id="343" r:id="rId47"/>
    <p:sldId id="287" r:id="rId48"/>
    <p:sldId id="289" r:id="rId49"/>
    <p:sldId id="311" r:id="rId50"/>
    <p:sldId id="312" r:id="rId51"/>
    <p:sldId id="333" r:id="rId52"/>
    <p:sldId id="334" r:id="rId53"/>
    <p:sldId id="277" r:id="rId54"/>
    <p:sldId id="284" r:id="rId55"/>
    <p:sldId id="330" r:id="rId56"/>
    <p:sldId id="331" r:id="rId57"/>
    <p:sldId id="332" r:id="rId58"/>
    <p:sldId id="345" r:id="rId59"/>
    <p:sldId id="306" r:id="rId60"/>
    <p:sldId id="307" r:id="rId61"/>
    <p:sldId id="308" r:id="rId62"/>
    <p:sldId id="309" r:id="rId63"/>
    <p:sldId id="310" r:id="rId64"/>
    <p:sldId id="346" r:id="rId65"/>
    <p:sldId id="352" r:id="rId66"/>
    <p:sldId id="353" r:id="rId67"/>
    <p:sldId id="351" r:id="rId68"/>
    <p:sldId id="347" r:id="rId69"/>
    <p:sldId id="348" r:id="rId70"/>
    <p:sldId id="354" r:id="rId71"/>
    <p:sldId id="349" r:id="rId72"/>
    <p:sldId id="350" r:id="rId73"/>
    <p:sldId id="355" r:id="rId74"/>
    <p:sldId id="257" r:id="rId75"/>
    <p:sldId id="267" r:id="rId76"/>
    <p:sldId id="268" r:id="rId77"/>
    <p:sldId id="279" r:id="rId78"/>
    <p:sldId id="280" r:id="rId79"/>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1398" autoAdjust="0"/>
  </p:normalViewPr>
  <p:slideViewPr>
    <p:cSldViewPr snapToGrid="0" snapToObjects="1">
      <p:cViewPr>
        <p:scale>
          <a:sx n="100" d="100"/>
          <a:sy n="100" d="100"/>
        </p:scale>
        <p:origin x="-392" y="-80"/>
      </p:cViewPr>
      <p:guideLst>
        <p:guide orient="horz" pos="1800"/>
        <p:guide pos="2880"/>
      </p:guideLst>
    </p:cSldViewPr>
  </p:slideViewPr>
  <p:outlineViewPr>
    <p:cViewPr>
      <p:scale>
        <a:sx n="33" d="100"/>
        <a:sy n="33" d="100"/>
      </p:scale>
      <p:origin x="0" y="754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AB4BBF-6434-40CA-9C34-DDB986DC2357}" type="datetimeFigureOut">
              <a:rPr lang="en-US" smtClean="0"/>
              <a:pPr/>
              <a:t>4/18/17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30C578-831A-4651-BC8A-5BBE47BD1E4E}" type="slidenum">
              <a:rPr lang="en-US" smtClean="0"/>
              <a:pPr/>
              <a:t>‹#›</a:t>
            </a:fld>
            <a:endParaRPr lang="en-US"/>
          </a:p>
        </p:txBody>
      </p:sp>
    </p:spTree>
    <p:extLst>
      <p:ext uri="{BB962C8B-B14F-4D97-AF65-F5344CB8AC3E}">
        <p14:creationId xmlns:p14="http://schemas.microsoft.com/office/powerpoint/2010/main" val="322648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30C578-831A-4651-BC8A-5BBE47BD1E4E}"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848600" cy="1606021"/>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2921000"/>
            <a:ext cx="6400800" cy="14605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Tuesday, April 18,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2832101"/>
            <a:ext cx="7848600" cy="13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Tuesday, April 18,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08000"/>
            <a:ext cx="2057400" cy="48895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508000"/>
            <a:ext cx="6019800" cy="4889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Tuesday, April 18,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pPr/>
              <a:t>Tuesday, April 18,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968501"/>
            <a:ext cx="7772400" cy="1833562"/>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5721"/>
            <a:ext cx="7772400" cy="1250156"/>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Tuesday, April 18, 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3832861"/>
            <a:ext cx="7848600" cy="132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94460"/>
            <a:ext cx="4038600" cy="3931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94460"/>
            <a:ext cx="4038600" cy="39319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Tuesday, April 18,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397000"/>
            <a:ext cx="3931920" cy="533136"/>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32000"/>
            <a:ext cx="3931920"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397000"/>
            <a:ext cx="3931920" cy="533136"/>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032000"/>
            <a:ext cx="3931920"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Tuesday, April 18, 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610247" y="3371453"/>
            <a:ext cx="392430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Tuesday, April 18, 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Tuesday, April 18, 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60067"/>
            <a:ext cx="2139696" cy="1051560"/>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660067"/>
            <a:ext cx="5715000" cy="4648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775461"/>
            <a:ext cx="2139696" cy="35363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Tuesday, April 18,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451704" y="2983373"/>
            <a:ext cx="46482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60400"/>
            <a:ext cx="2142680" cy="105410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698501"/>
            <a:ext cx="5904390" cy="4583713"/>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1778000"/>
            <a:ext cx="2139696" cy="35356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Tuesday, April 18, 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83989"/>
            <a:ext cx="9144000" cy="190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44500"/>
            <a:ext cx="8229600" cy="825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33500"/>
            <a:ext cx="8229600" cy="4064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5240"/>
            <a:ext cx="2895600" cy="274320"/>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pPr/>
              <a:t>Tuesday, April 18, 17</a:t>
            </a:fld>
            <a:endParaRPr lang="en-US" dirty="0"/>
          </a:p>
        </p:txBody>
      </p:sp>
      <p:sp>
        <p:nvSpPr>
          <p:cNvPr id="5" name="Footer Placeholder 4"/>
          <p:cNvSpPr>
            <a:spLocks noGrp="1"/>
          </p:cNvSpPr>
          <p:nvPr>
            <p:ph type="ftr" sz="quarter" idx="3"/>
          </p:nvPr>
        </p:nvSpPr>
        <p:spPr>
          <a:xfrm>
            <a:off x="3429000" y="15240"/>
            <a:ext cx="4114800" cy="274320"/>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5240"/>
            <a:ext cx="1066800" cy="274320"/>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Wingdings" charset="2"/>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Lucida Grande"/>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Wingdings" charset="2"/>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27.0.0.1:888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127.0.0.1:80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hyperlink" Target="http://hortonworks.com/hadoop-tutorial/how-to-visualize-website-clickstream-data/%23section_2" TargetMode="External"/><Relationship Id="rId4" Type="http://schemas.openxmlformats.org/officeDocument/2006/relationships/hyperlink" Target="https://www.microsoft.com/getsilverlight/Get-Started/Install/Default.aspx" TargetMode="External"/><Relationship Id="rId1" Type="http://schemas.openxmlformats.org/officeDocument/2006/relationships/slideLayout" Target="../slideLayouts/slideLayout2.xml"/><Relationship Id="rId2" Type="http://schemas.openxmlformats.org/officeDocument/2006/relationships/hyperlink" Target="https://www.virtualbox.org/wiki/Download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ortonworks.com/downloads/%23data-platfor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Hadoop</a:t>
            </a:r>
            <a:r>
              <a:rPr lang="en-US" dirty="0" smtClean="0"/>
              <a:t> platform: Visualizing Website clickstream data</a:t>
            </a:r>
            <a:endParaRPr lang="en-US" dirty="0"/>
          </a:p>
        </p:txBody>
      </p:sp>
      <p:sp>
        <p:nvSpPr>
          <p:cNvPr id="3" name="Subtitle 2"/>
          <p:cNvSpPr>
            <a:spLocks noGrp="1"/>
          </p:cNvSpPr>
          <p:nvPr>
            <p:ph type="subTitle" idx="1"/>
          </p:nvPr>
        </p:nvSpPr>
        <p:spPr/>
        <p:txBody>
          <a:bodyPr/>
          <a:lstStyle/>
          <a:p>
            <a:r>
              <a:rPr lang="en-US" dirty="0" smtClean="0"/>
              <a:t>Lab 2</a:t>
            </a:r>
          </a:p>
        </p:txBody>
      </p:sp>
    </p:spTree>
    <p:extLst>
      <p:ext uri="{BB962C8B-B14F-4D97-AF65-F5344CB8AC3E}">
        <p14:creationId xmlns:p14="http://schemas.microsoft.com/office/powerpoint/2010/main" val="30423565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png"/>
          <p:cNvPicPr>
            <a:picLocks noGrp="1" noChangeAspect="1"/>
          </p:cNvPicPr>
          <p:nvPr>
            <p:ph idx="1"/>
          </p:nvPr>
        </p:nvPicPr>
        <p:blipFill>
          <a:blip r:embed="rId2" cstate="print"/>
          <a:stretch>
            <a:fillRect/>
          </a:stretch>
        </p:blipFill>
        <p:spPr>
          <a:xfrm>
            <a:off x="593765" y="481913"/>
            <a:ext cx="7754587" cy="4648227"/>
          </a:xfrm>
          <a:ln>
            <a:solidFill>
              <a:schemeClr val="tx1"/>
            </a:solidFill>
          </a:ln>
        </p:spPr>
      </p:pic>
      <p:sp>
        <p:nvSpPr>
          <p:cNvPr id="5" name="Rectangle 4"/>
          <p:cNvSpPr/>
          <p:nvPr/>
        </p:nvSpPr>
        <p:spPr>
          <a:xfrm>
            <a:off x="593765" y="724395"/>
            <a:ext cx="486890" cy="2375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3765" y="1175658"/>
            <a:ext cx="2743201" cy="2375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1187540" y="914401"/>
            <a:ext cx="368135" cy="2375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65662" y="5343896"/>
            <a:ext cx="5070764" cy="246221"/>
          </a:xfrm>
          <a:prstGeom prst="rect">
            <a:avLst/>
          </a:prstGeom>
          <a:noFill/>
        </p:spPr>
        <p:txBody>
          <a:bodyPr wrap="square" rtlCol="0">
            <a:spAutoFit/>
          </a:bodyPr>
          <a:lstStyle/>
          <a:p>
            <a:pPr algn="ctr"/>
            <a:r>
              <a:rPr lang="en-US" sz="1000" dirty="0" smtClean="0"/>
              <a:t>Figure 2: Import Appliance</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PNG"/>
          <p:cNvPicPr>
            <a:picLocks noGrp="1" noChangeAspect="1"/>
          </p:cNvPicPr>
          <p:nvPr>
            <p:ph idx="1"/>
          </p:nvPr>
        </p:nvPicPr>
        <p:blipFill>
          <a:blip r:embed="rId2" cstate="print"/>
          <a:srcRect r="18235" b="53373"/>
          <a:stretch>
            <a:fillRect/>
          </a:stretch>
        </p:blipFill>
        <p:spPr>
          <a:xfrm>
            <a:off x="188708" y="444500"/>
            <a:ext cx="5246069" cy="2168071"/>
          </a:xfrm>
          <a:ln>
            <a:solidFill>
              <a:schemeClr val="tx1"/>
            </a:solidFill>
          </a:ln>
        </p:spPr>
      </p:pic>
      <p:pic>
        <p:nvPicPr>
          <p:cNvPr id="8" name="Picture 7" descr="3.PNG"/>
          <p:cNvPicPr>
            <a:picLocks noChangeAspect="1"/>
          </p:cNvPicPr>
          <p:nvPr/>
        </p:nvPicPr>
        <p:blipFill>
          <a:blip r:embed="rId3" cstate="print"/>
          <a:srcRect l="25455" r="2078" b="53009"/>
          <a:stretch>
            <a:fillRect/>
          </a:stretch>
        </p:blipFill>
        <p:spPr>
          <a:xfrm>
            <a:off x="2121561" y="2766951"/>
            <a:ext cx="6626431" cy="2155901"/>
          </a:xfrm>
          <a:prstGeom prst="rect">
            <a:avLst/>
          </a:prstGeom>
          <a:ln>
            <a:solidFill>
              <a:schemeClr val="tx1"/>
            </a:solidFill>
          </a:ln>
        </p:spPr>
      </p:pic>
      <p:sp>
        <p:nvSpPr>
          <p:cNvPr id="9" name="Rectangle 8"/>
          <p:cNvSpPr/>
          <p:nvPr/>
        </p:nvSpPr>
        <p:spPr>
          <a:xfrm>
            <a:off x="4868883" y="1947553"/>
            <a:ext cx="237507" cy="344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683823" y="4263246"/>
            <a:ext cx="1793174" cy="285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3253841" y="2232563"/>
            <a:ext cx="1531917" cy="197130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15688" y="5189517"/>
            <a:ext cx="4286993" cy="246221"/>
          </a:xfrm>
          <a:prstGeom prst="rect">
            <a:avLst/>
          </a:prstGeom>
          <a:noFill/>
        </p:spPr>
        <p:txBody>
          <a:bodyPr wrap="square" rtlCol="0">
            <a:spAutoFit/>
          </a:bodyPr>
          <a:lstStyle/>
          <a:p>
            <a:pPr algn="ctr"/>
            <a:r>
              <a:rPr lang="en-US" sz="1000" dirty="0" smtClean="0"/>
              <a:t>Figure 3: Upload </a:t>
            </a:r>
            <a:r>
              <a:rPr lang="en-US" sz="1000" dirty="0" err="1" smtClean="0"/>
              <a:t>Hortonworks</a:t>
            </a:r>
            <a:r>
              <a:rPr lang="en-US" sz="1000" dirty="0" smtClean="0"/>
              <a:t> Sandbox</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PNG"/>
          <p:cNvPicPr>
            <a:picLocks noGrp="1" noChangeAspect="1"/>
          </p:cNvPicPr>
          <p:nvPr>
            <p:ph idx="1"/>
          </p:nvPr>
        </p:nvPicPr>
        <p:blipFill>
          <a:blip r:embed="rId2" cstate="print"/>
          <a:stretch>
            <a:fillRect/>
          </a:stretch>
        </p:blipFill>
        <p:spPr>
          <a:xfrm>
            <a:off x="1401842" y="514114"/>
            <a:ext cx="5604043" cy="4064000"/>
          </a:xfrm>
          <a:ln>
            <a:solidFill>
              <a:schemeClr val="tx1"/>
            </a:solidFill>
          </a:ln>
        </p:spPr>
      </p:pic>
      <p:sp>
        <p:nvSpPr>
          <p:cNvPr id="5" name="Rectangle 4"/>
          <p:cNvSpPr/>
          <p:nvPr/>
        </p:nvSpPr>
        <p:spPr>
          <a:xfrm>
            <a:off x="4572000" y="3800115"/>
            <a:ext cx="570015" cy="2137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339443" y="4781399"/>
            <a:ext cx="3811980" cy="246221"/>
          </a:xfrm>
          <a:prstGeom prst="rect">
            <a:avLst/>
          </a:prstGeom>
          <a:noFill/>
        </p:spPr>
        <p:txBody>
          <a:bodyPr wrap="square" rtlCol="0">
            <a:spAutoFit/>
          </a:bodyPr>
          <a:lstStyle/>
          <a:p>
            <a:pPr algn="ctr"/>
            <a:r>
              <a:rPr lang="en-US" sz="1000" dirty="0" smtClean="0"/>
              <a:t>Figure 4: Confirm Import</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5.PNG"/>
          <p:cNvPicPr>
            <a:picLocks noGrp="1" noChangeAspect="1"/>
          </p:cNvPicPr>
          <p:nvPr>
            <p:ph idx="1"/>
          </p:nvPr>
        </p:nvPicPr>
        <p:blipFill>
          <a:blip r:embed="rId2" cstate="print"/>
          <a:stretch>
            <a:fillRect/>
          </a:stretch>
        </p:blipFill>
        <p:spPr>
          <a:xfrm>
            <a:off x="1938617" y="525980"/>
            <a:ext cx="5575523" cy="4064000"/>
          </a:xfrm>
          <a:ln>
            <a:solidFill>
              <a:schemeClr val="tx1"/>
            </a:solidFill>
          </a:ln>
        </p:spPr>
      </p:pic>
      <p:sp>
        <p:nvSpPr>
          <p:cNvPr id="7" name="Rectangle 6"/>
          <p:cNvSpPr/>
          <p:nvPr/>
        </p:nvSpPr>
        <p:spPr>
          <a:xfrm>
            <a:off x="3633849" y="2339442"/>
            <a:ext cx="2731325" cy="5818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517568" y="4833257"/>
            <a:ext cx="3847606" cy="246221"/>
          </a:xfrm>
          <a:prstGeom prst="rect">
            <a:avLst/>
          </a:prstGeom>
          <a:noFill/>
        </p:spPr>
        <p:txBody>
          <a:bodyPr wrap="square" rtlCol="0">
            <a:spAutoFit/>
          </a:bodyPr>
          <a:lstStyle/>
          <a:p>
            <a:pPr algn="ctr"/>
            <a:r>
              <a:rPr lang="en-US" sz="1000" dirty="0" smtClean="0"/>
              <a:t>Figure 5: Import Progress</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6 – Start Up and Set Up </a:t>
            </a:r>
            <a:r>
              <a:rPr lang="en-US" dirty="0" err="1" smtClean="0"/>
              <a:t>Hortonworks</a:t>
            </a:r>
            <a:endParaRPr lang="en-US" dirty="0"/>
          </a:p>
        </p:txBody>
      </p:sp>
      <p:sp>
        <p:nvSpPr>
          <p:cNvPr id="3" name="Content Placeholder 2"/>
          <p:cNvSpPr>
            <a:spLocks noGrp="1"/>
          </p:cNvSpPr>
          <p:nvPr>
            <p:ph idx="1"/>
          </p:nvPr>
        </p:nvSpPr>
        <p:spPr>
          <a:xfrm>
            <a:off x="457200" y="1428500"/>
            <a:ext cx="8229600" cy="4064000"/>
          </a:xfrm>
        </p:spPr>
        <p:txBody>
          <a:bodyPr>
            <a:normAutofit/>
          </a:bodyPr>
          <a:lstStyle/>
          <a:p>
            <a:r>
              <a:rPr lang="en-US" dirty="0" smtClean="0"/>
              <a:t>Another </a:t>
            </a:r>
            <a:r>
              <a:rPr lang="en-US" b="1" dirty="0" smtClean="0"/>
              <a:t>pop-up window </a:t>
            </a:r>
            <a:r>
              <a:rPr lang="en-US" dirty="0" smtClean="0"/>
              <a:t>appears once the </a:t>
            </a:r>
            <a:r>
              <a:rPr lang="en-US" dirty="0" err="1" smtClean="0"/>
              <a:t>Hortonworks</a:t>
            </a:r>
            <a:r>
              <a:rPr lang="en-US" dirty="0" smtClean="0"/>
              <a:t> has finished been imported.</a:t>
            </a:r>
          </a:p>
          <a:p>
            <a:r>
              <a:rPr lang="en-US" dirty="0" smtClean="0"/>
              <a:t>The </a:t>
            </a:r>
            <a:r>
              <a:rPr lang="en-US" dirty="0" err="1" smtClean="0"/>
              <a:t>Hortonworks</a:t>
            </a:r>
            <a:r>
              <a:rPr lang="en-US" dirty="0" smtClean="0"/>
              <a:t> application is </a:t>
            </a:r>
            <a:r>
              <a:rPr lang="en-US" b="1" dirty="0" smtClean="0"/>
              <a:t>starting</a:t>
            </a:r>
            <a:r>
              <a:rPr lang="en-US" dirty="0" smtClean="0"/>
              <a:t> and </a:t>
            </a:r>
            <a:r>
              <a:rPr lang="en-US" b="1" dirty="0" smtClean="0"/>
              <a:t>setting up </a:t>
            </a:r>
            <a:r>
              <a:rPr lang="en-US" dirty="0" smtClean="0"/>
              <a:t>the settings.</a:t>
            </a:r>
          </a:p>
          <a:p>
            <a:r>
              <a:rPr lang="en-US" dirty="0" smtClean="0"/>
              <a:t>Wait until </a:t>
            </a:r>
            <a:r>
              <a:rPr lang="en-US" dirty="0" err="1" smtClean="0"/>
              <a:t>Hortonworks</a:t>
            </a:r>
            <a:r>
              <a:rPr lang="en-US" dirty="0" smtClean="0"/>
              <a:t> finished preparing everything.</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PNG"/>
          <p:cNvPicPr>
            <a:picLocks noGrp="1" noChangeAspect="1"/>
          </p:cNvPicPr>
          <p:nvPr>
            <p:ph idx="1"/>
          </p:nvPr>
        </p:nvPicPr>
        <p:blipFill>
          <a:blip r:embed="rId2" cstate="print"/>
          <a:stretch>
            <a:fillRect/>
          </a:stretch>
        </p:blipFill>
        <p:spPr>
          <a:xfrm>
            <a:off x="1470973" y="537853"/>
            <a:ext cx="6202054" cy="4064000"/>
          </a:xfrm>
          <a:ln>
            <a:solidFill>
              <a:schemeClr val="tx1"/>
            </a:solidFill>
          </a:ln>
        </p:spPr>
      </p:pic>
      <p:sp>
        <p:nvSpPr>
          <p:cNvPr id="5" name="TextBox 4"/>
          <p:cNvSpPr txBox="1"/>
          <p:nvPr/>
        </p:nvSpPr>
        <p:spPr>
          <a:xfrm>
            <a:off x="2600696" y="4745772"/>
            <a:ext cx="4631377" cy="246221"/>
          </a:xfrm>
          <a:prstGeom prst="rect">
            <a:avLst/>
          </a:prstGeom>
          <a:noFill/>
        </p:spPr>
        <p:txBody>
          <a:bodyPr wrap="square" rtlCol="0">
            <a:spAutoFit/>
          </a:bodyPr>
          <a:lstStyle/>
          <a:p>
            <a:r>
              <a:rPr lang="en-US" sz="1000" dirty="0" smtClean="0"/>
              <a:t>Figure 6: </a:t>
            </a:r>
            <a:r>
              <a:rPr lang="en-US" sz="1000" dirty="0" err="1" smtClean="0"/>
              <a:t>Hortonworks</a:t>
            </a:r>
            <a:r>
              <a:rPr lang="en-US" sz="1000" dirty="0" smtClean="0"/>
              <a:t> Start and Set Up Settings </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7: Open </a:t>
            </a:r>
            <a:r>
              <a:rPr lang="en-US" dirty="0" err="1" smtClean="0"/>
              <a:t>Hortonworks</a:t>
            </a:r>
            <a:r>
              <a:rPr lang="en-US" dirty="0" smtClean="0"/>
              <a:t> in Browser</a:t>
            </a:r>
            <a:endParaRPr lang="en-US" dirty="0"/>
          </a:p>
        </p:txBody>
      </p:sp>
      <p:sp>
        <p:nvSpPr>
          <p:cNvPr id="3" name="Content Placeholder 2"/>
          <p:cNvSpPr>
            <a:spLocks noGrp="1"/>
          </p:cNvSpPr>
          <p:nvPr>
            <p:ph idx="1"/>
          </p:nvPr>
        </p:nvSpPr>
        <p:spPr/>
        <p:txBody>
          <a:bodyPr>
            <a:normAutofit/>
          </a:bodyPr>
          <a:lstStyle/>
          <a:p>
            <a:r>
              <a:rPr lang="en-US" dirty="0" smtClean="0"/>
              <a:t>Open </a:t>
            </a:r>
            <a:r>
              <a:rPr lang="en-US" b="1" dirty="0" smtClean="0"/>
              <a:t>web browser </a:t>
            </a:r>
            <a:r>
              <a:rPr lang="en-US" dirty="0" smtClean="0"/>
              <a:t>(</a:t>
            </a:r>
            <a:r>
              <a:rPr lang="en-US" b="1" dirty="0" smtClean="0"/>
              <a:t>Mozilla</a:t>
            </a:r>
            <a:r>
              <a:rPr lang="en-US" dirty="0" smtClean="0"/>
              <a:t>/</a:t>
            </a:r>
            <a:r>
              <a:rPr lang="en-US" b="1" dirty="0" smtClean="0"/>
              <a:t>Chrome</a:t>
            </a:r>
            <a:r>
              <a:rPr lang="en-US" dirty="0" smtClean="0"/>
              <a:t>).</a:t>
            </a:r>
          </a:p>
          <a:p>
            <a:r>
              <a:rPr lang="en-US" dirty="0" smtClean="0"/>
              <a:t>Type </a:t>
            </a:r>
            <a:r>
              <a:rPr lang="en-US" b="1" dirty="0" smtClean="0">
                <a:hlinkClick r:id="rId2"/>
              </a:rPr>
              <a:t>http://127.0.0.1:8888</a:t>
            </a:r>
            <a:r>
              <a:rPr lang="en-US" b="1" dirty="0" smtClean="0"/>
              <a:t> </a:t>
            </a:r>
            <a:r>
              <a:rPr lang="en-US" dirty="0" smtClean="0"/>
              <a:t>in the address bar and press Enter (</a:t>
            </a:r>
            <a:r>
              <a:rPr lang="en-US" b="1" dirty="0" smtClean="0"/>
              <a:t>Figure 7</a:t>
            </a:r>
            <a:r>
              <a:rPr lang="en-US" dirty="0" smtClean="0"/>
              <a:t>).</a:t>
            </a:r>
          </a:p>
          <a:p>
            <a:r>
              <a:rPr lang="en-US" b="1" dirty="0" smtClean="0"/>
              <a:t>Register</a:t>
            </a:r>
            <a:r>
              <a:rPr lang="en-US" dirty="0" smtClean="0"/>
              <a:t> in the registration form as per required.</a:t>
            </a:r>
          </a:p>
          <a:p>
            <a:r>
              <a:rPr lang="en-US" b="1" dirty="0" smtClean="0"/>
              <a:t>Tick</a:t>
            </a:r>
            <a:r>
              <a:rPr lang="en-US" dirty="0" smtClean="0"/>
              <a:t> the checkbox on the </a:t>
            </a:r>
            <a:r>
              <a:rPr lang="en-US" b="1" dirty="0" smtClean="0"/>
              <a:t>I agree to Terms of Use</a:t>
            </a:r>
            <a:r>
              <a:rPr lang="en-US" dirty="0" smtClean="0"/>
              <a:t>.</a:t>
            </a:r>
          </a:p>
          <a:p>
            <a:r>
              <a:rPr lang="en-US" dirty="0" smtClean="0"/>
              <a:t>Click </a:t>
            </a:r>
            <a:r>
              <a:rPr lang="en-US" b="1" dirty="0" smtClean="0"/>
              <a:t>Submit</a:t>
            </a:r>
          </a:p>
          <a:p>
            <a:pPr>
              <a:buNone/>
            </a:pPr>
            <a:endParaRPr lang="en-US" b="1" dirty="0" smtClean="0"/>
          </a:p>
          <a:p>
            <a:pPr>
              <a:buNone/>
            </a:pPr>
            <a:r>
              <a:rPr lang="en-US" sz="1200" dirty="0" smtClean="0"/>
              <a:t>Note:</a:t>
            </a:r>
          </a:p>
          <a:p>
            <a:pPr marL="457200" indent="-457200">
              <a:buFont typeface="+mj-lt"/>
              <a:buAutoNum type="arabicPeriod"/>
            </a:pPr>
            <a:r>
              <a:rPr lang="en-US" sz="1200" dirty="0" smtClean="0"/>
              <a:t>Just fill anything (not necessarily real information) in the registration form</a:t>
            </a:r>
          </a:p>
          <a:p>
            <a:endParaRPr lang="en-US" b="1" dirty="0" smtClean="0"/>
          </a:p>
          <a:p>
            <a:endParaRPr lang="en-US" dirty="0" smtClean="0"/>
          </a:p>
          <a:p>
            <a:endParaRPr lang="en-US" dirty="0" smtClean="0"/>
          </a:p>
          <a:p>
            <a:endParaRPr lang="en-US" dirty="0" smtClean="0"/>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PNG"/>
          <p:cNvPicPr>
            <a:picLocks noGrp="1" noChangeAspect="1"/>
          </p:cNvPicPr>
          <p:nvPr>
            <p:ph idx="1"/>
          </p:nvPr>
        </p:nvPicPr>
        <p:blipFill>
          <a:blip r:embed="rId2" cstate="print"/>
          <a:stretch>
            <a:fillRect/>
          </a:stretch>
        </p:blipFill>
        <p:spPr>
          <a:xfrm>
            <a:off x="1481842" y="442855"/>
            <a:ext cx="6180316" cy="4064000"/>
          </a:xfrm>
          <a:ln>
            <a:solidFill>
              <a:schemeClr val="tx1"/>
            </a:solidFill>
          </a:ln>
        </p:spPr>
      </p:pic>
      <p:sp>
        <p:nvSpPr>
          <p:cNvPr id="5" name="Rectangle 4"/>
          <p:cNvSpPr/>
          <p:nvPr/>
        </p:nvSpPr>
        <p:spPr>
          <a:xfrm>
            <a:off x="1624342" y="2576945"/>
            <a:ext cx="1914501" cy="17813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44436" y="4714505"/>
            <a:ext cx="4500748" cy="246221"/>
          </a:xfrm>
          <a:prstGeom prst="rect">
            <a:avLst/>
          </a:prstGeom>
          <a:noFill/>
        </p:spPr>
        <p:txBody>
          <a:bodyPr wrap="square" rtlCol="0">
            <a:spAutoFit/>
          </a:bodyPr>
          <a:lstStyle/>
          <a:p>
            <a:pPr algn="ctr"/>
            <a:r>
              <a:rPr lang="en-US" sz="1000" dirty="0" smtClean="0"/>
              <a:t>Figure 7: Finished set up </a:t>
            </a:r>
            <a:r>
              <a:rPr lang="en-US" sz="1000" dirty="0" err="1" smtClean="0"/>
              <a:t>Hortonworks</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PNG"/>
          <p:cNvPicPr>
            <a:picLocks noGrp="1" noChangeAspect="1"/>
          </p:cNvPicPr>
          <p:nvPr>
            <p:ph idx="1"/>
          </p:nvPr>
        </p:nvPicPr>
        <p:blipFill>
          <a:blip r:embed="rId2" cstate="print"/>
          <a:srcRect l="25144" r="25163" b="12021"/>
          <a:stretch>
            <a:fillRect/>
          </a:stretch>
        </p:blipFill>
        <p:spPr>
          <a:xfrm>
            <a:off x="1986473" y="395359"/>
            <a:ext cx="5082635" cy="4556182"/>
          </a:xfrm>
          <a:ln>
            <a:solidFill>
              <a:schemeClr val="tx1"/>
            </a:solidFill>
          </a:ln>
        </p:spPr>
      </p:pic>
      <p:sp>
        <p:nvSpPr>
          <p:cNvPr id="5" name="Rectangle 4"/>
          <p:cNvSpPr/>
          <p:nvPr/>
        </p:nvSpPr>
        <p:spPr>
          <a:xfrm>
            <a:off x="5081401" y="4504159"/>
            <a:ext cx="254876" cy="166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59399" y="4643252"/>
            <a:ext cx="380011" cy="1984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78819" y="5142016"/>
            <a:ext cx="3206337" cy="246221"/>
          </a:xfrm>
          <a:prstGeom prst="rect">
            <a:avLst/>
          </a:prstGeom>
          <a:noFill/>
        </p:spPr>
        <p:txBody>
          <a:bodyPr wrap="square" rtlCol="0">
            <a:spAutoFit/>
          </a:bodyPr>
          <a:lstStyle/>
          <a:p>
            <a:pPr algn="ctr"/>
            <a:r>
              <a:rPr lang="en-US" sz="1000" dirty="0" smtClean="0"/>
              <a:t>Figure 8 : Registration Form</a:t>
            </a:r>
            <a:endParaRPr lang="en-US" sz="1000" dirty="0"/>
          </a:p>
        </p:txBody>
      </p:sp>
      <p:sp>
        <p:nvSpPr>
          <p:cNvPr id="8" name="Rectangle 7"/>
          <p:cNvSpPr/>
          <p:nvPr/>
        </p:nvSpPr>
        <p:spPr>
          <a:xfrm>
            <a:off x="3283527" y="2233677"/>
            <a:ext cx="2517569" cy="22206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 Create </a:t>
            </a:r>
            <a:r>
              <a:rPr lang="en-US" dirty="0" err="1" smtClean="0"/>
              <a:t>omniturelogs</a:t>
            </a:r>
            <a:r>
              <a:rPr lang="en-US" dirty="0" smtClean="0"/>
              <a:t> Table </a:t>
            </a:r>
            <a:endParaRPr lang="en-US" dirty="0"/>
          </a:p>
        </p:txBody>
      </p:sp>
      <p:sp>
        <p:nvSpPr>
          <p:cNvPr id="3" name="Content Placeholder 2"/>
          <p:cNvSpPr>
            <a:spLocks noGrp="1"/>
          </p:cNvSpPr>
          <p:nvPr>
            <p:ph idx="1"/>
          </p:nvPr>
        </p:nvSpPr>
        <p:spPr/>
        <p:txBody>
          <a:bodyPr/>
          <a:lstStyle/>
          <a:p>
            <a:r>
              <a:rPr lang="en-US" dirty="0" smtClean="0"/>
              <a:t>Look at the </a:t>
            </a:r>
            <a:r>
              <a:rPr lang="en-US" b="1" dirty="0" smtClean="0"/>
              <a:t>Dive right in </a:t>
            </a:r>
            <a:r>
              <a:rPr lang="en-US" dirty="0" smtClean="0"/>
              <a:t>section and click the </a:t>
            </a:r>
            <a:r>
              <a:rPr lang="en-US" b="1" dirty="0" err="1" smtClean="0"/>
              <a:t>url</a:t>
            </a:r>
            <a:r>
              <a:rPr lang="en-US" b="1" dirty="0" smtClean="0"/>
              <a:t> </a:t>
            </a:r>
            <a:r>
              <a:rPr lang="en-US" b="1" dirty="0" smtClean="0">
                <a:hlinkClick r:id="rId3"/>
              </a:rPr>
              <a:t>http://127.0.0.1:8000</a:t>
            </a:r>
            <a:endParaRPr lang="en-US" b="1" dirty="0" smtClean="0"/>
          </a:p>
          <a:p>
            <a:r>
              <a:rPr lang="en-US" dirty="0" smtClean="0"/>
              <a:t>The browser navigates to another page.</a:t>
            </a:r>
          </a:p>
          <a:p>
            <a:r>
              <a:rPr lang="en-US" dirty="0" smtClean="0"/>
              <a:t>Select </a:t>
            </a:r>
            <a:r>
              <a:rPr lang="en-US" b="1" dirty="0" smtClean="0"/>
              <a:t>Enable </a:t>
            </a:r>
            <a:r>
              <a:rPr lang="en-US" dirty="0" err="1" smtClean="0"/>
              <a:t>Ambari</a:t>
            </a:r>
            <a:endParaRPr lang="en-US" dirty="0" smtClean="0"/>
          </a:p>
          <a:p>
            <a:r>
              <a:rPr lang="en-US" dirty="0" smtClean="0"/>
              <a:t>The browser will navigate to </a:t>
            </a:r>
            <a:r>
              <a:rPr lang="en-US" b="1" dirty="0" err="1" smtClean="0"/>
              <a:t>Hcat</a:t>
            </a:r>
            <a:r>
              <a:rPr lang="en-US" b="1" dirty="0" smtClean="0"/>
              <a:t> (</a:t>
            </a:r>
            <a:r>
              <a:rPr lang="en-US" b="1" dirty="0" err="1" smtClean="0"/>
              <a:t>Hcatalog</a:t>
            </a:r>
            <a:r>
              <a:rPr lang="en-US" b="1" dirty="0" smtClean="0"/>
              <a:t>) </a:t>
            </a:r>
            <a:r>
              <a:rPr lang="en-US" dirty="0" smtClean="0"/>
              <a:t>page. On the </a:t>
            </a:r>
            <a:r>
              <a:rPr lang="en-US" b="1" dirty="0" smtClean="0"/>
              <a:t>left side</a:t>
            </a:r>
            <a:r>
              <a:rPr lang="en-US" dirty="0" smtClean="0"/>
              <a:t>, click </a:t>
            </a:r>
            <a:r>
              <a:rPr lang="en-US" b="1" dirty="0" smtClean="0"/>
              <a:t>create a new table from file</a:t>
            </a:r>
            <a:r>
              <a:rPr lang="en-US" dirty="0" smtClean="0"/>
              <a:t> to create new table.</a:t>
            </a:r>
          </a:p>
          <a:p>
            <a:r>
              <a:rPr lang="en-US" dirty="0" smtClean="0"/>
              <a:t>Name the table as </a:t>
            </a:r>
            <a:r>
              <a:rPr lang="en-US" b="1" dirty="0" err="1" smtClean="0"/>
              <a:t>omniturelogs</a:t>
            </a:r>
            <a:r>
              <a:rPr lang="en-US" dirty="0" smtClean="0"/>
              <a:t>.</a:t>
            </a:r>
          </a:p>
          <a:p>
            <a:r>
              <a:rPr lang="en-US" dirty="0" smtClean="0"/>
              <a:t>On </a:t>
            </a:r>
            <a:r>
              <a:rPr lang="en-US" b="1" dirty="0" smtClean="0"/>
              <a:t>Input File</a:t>
            </a:r>
            <a:r>
              <a:rPr lang="en-US" dirty="0" smtClean="0"/>
              <a:t>, click </a:t>
            </a:r>
            <a:r>
              <a:rPr lang="en-US" b="1" dirty="0" smtClean="0"/>
              <a:t>Choose a file</a:t>
            </a:r>
            <a:r>
              <a:rPr lang="en-US" dirty="0" smtClean="0"/>
              <a:t>.</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Outcome</a:t>
            </a:r>
            <a:endParaRPr lang="en-US" dirty="0"/>
          </a:p>
        </p:txBody>
      </p:sp>
      <p:sp>
        <p:nvSpPr>
          <p:cNvPr id="3" name="Content Placeholder 2"/>
          <p:cNvSpPr>
            <a:spLocks noGrp="1"/>
          </p:cNvSpPr>
          <p:nvPr>
            <p:ph idx="1"/>
          </p:nvPr>
        </p:nvSpPr>
        <p:spPr/>
        <p:txBody>
          <a:bodyPr/>
          <a:lstStyle/>
          <a:p>
            <a:r>
              <a:rPr lang="en-US" dirty="0"/>
              <a:t>After completing this training, the participant should be able to:</a:t>
            </a:r>
          </a:p>
          <a:p>
            <a:pPr lvl="1"/>
            <a:r>
              <a:rPr lang="en-US" dirty="0"/>
              <a:t>Understand and apply the core tools used to process and analyze big data.</a:t>
            </a:r>
          </a:p>
          <a:p>
            <a:pPr lvl="1"/>
            <a:r>
              <a:rPr lang="en-US" dirty="0"/>
              <a:t>Identify the components of a </a:t>
            </a:r>
            <a:r>
              <a:rPr lang="en-US" dirty="0" err="1"/>
              <a:t>Hadoop</a:t>
            </a:r>
            <a:r>
              <a:rPr lang="en-US" dirty="0"/>
              <a:t> platform and application framework</a:t>
            </a:r>
          </a:p>
          <a:p>
            <a:pPr lvl="1"/>
            <a:r>
              <a:rPr lang="en-US" dirty="0"/>
              <a:t>Be familiar with </a:t>
            </a:r>
            <a:r>
              <a:rPr lang="en-US" dirty="0" err="1"/>
              <a:t>Hadoop</a:t>
            </a:r>
            <a:r>
              <a:rPr lang="en-US" dirty="0"/>
              <a:t> platform such as </a:t>
            </a:r>
            <a:r>
              <a:rPr lang="en-US" dirty="0" err="1"/>
              <a:t>hortonwork</a:t>
            </a:r>
            <a:r>
              <a:rPr lang="en-US" dirty="0"/>
              <a:t>.</a:t>
            </a:r>
          </a:p>
          <a:p>
            <a:pPr lvl="1"/>
            <a:r>
              <a:rPr lang="en-US" dirty="0"/>
              <a:t>Hands on walk through example with </a:t>
            </a:r>
            <a:r>
              <a:rPr lang="en-US" dirty="0" err="1"/>
              <a:t>hadoop</a:t>
            </a:r>
            <a:r>
              <a:rPr lang="en-US" dirty="0"/>
              <a:t> platform (</a:t>
            </a:r>
            <a:r>
              <a:rPr lang="en-US" dirty="0" err="1"/>
              <a:t>e.g</a:t>
            </a:r>
            <a:r>
              <a:rPr lang="en-US" dirty="0"/>
              <a:t> </a:t>
            </a:r>
            <a:r>
              <a:rPr lang="en-US" dirty="0" err="1"/>
              <a:t>hortonwork</a:t>
            </a:r>
            <a:r>
              <a:rPr lang="en-US" dirty="0"/>
              <a:t>)</a:t>
            </a:r>
          </a:p>
          <a:p>
            <a:pPr lvl="1"/>
            <a:r>
              <a:rPr lang="en-US" dirty="0"/>
              <a:t>Take practical steps to begin a success big data  initiative</a:t>
            </a:r>
          </a:p>
        </p:txBody>
      </p:sp>
    </p:spTree>
    <p:extLst>
      <p:ext uri="{BB962C8B-B14F-4D97-AF65-F5344CB8AC3E}">
        <p14:creationId xmlns:p14="http://schemas.microsoft.com/office/powerpoint/2010/main" val="3510353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075" y="525999"/>
            <a:ext cx="8229600" cy="5024196"/>
          </a:xfrm>
        </p:spPr>
        <p:txBody>
          <a:bodyPr>
            <a:normAutofit lnSpcReduction="10000"/>
          </a:bodyPr>
          <a:lstStyle/>
          <a:p>
            <a:r>
              <a:rPr lang="en-US" dirty="0" smtClean="0"/>
              <a:t>On </a:t>
            </a:r>
            <a:r>
              <a:rPr lang="en-US" b="1" dirty="0" smtClean="0"/>
              <a:t>Choose a file</a:t>
            </a:r>
            <a:r>
              <a:rPr lang="en-US" dirty="0" smtClean="0"/>
              <a:t>, click </a:t>
            </a:r>
            <a:r>
              <a:rPr lang="en-US" b="1" dirty="0" smtClean="0"/>
              <a:t>Upload a file</a:t>
            </a:r>
            <a:r>
              <a:rPr lang="en-US" dirty="0" smtClean="0"/>
              <a:t>.</a:t>
            </a:r>
          </a:p>
          <a:p>
            <a:r>
              <a:rPr lang="en-US" dirty="0" smtClean="0"/>
              <a:t>On the </a:t>
            </a:r>
            <a:r>
              <a:rPr lang="en-US" b="1" dirty="0" smtClean="0"/>
              <a:t>extracted RefineDemoData.zip</a:t>
            </a:r>
            <a:r>
              <a:rPr lang="en-US" dirty="0" smtClean="0"/>
              <a:t>, select </a:t>
            </a:r>
            <a:r>
              <a:rPr lang="en-US" b="1" dirty="0" smtClean="0"/>
              <a:t>Omniture.0.tsv.gz.</a:t>
            </a:r>
          </a:p>
          <a:p>
            <a:r>
              <a:rPr lang="en-US" dirty="0" smtClean="0"/>
              <a:t>Click</a:t>
            </a:r>
            <a:r>
              <a:rPr lang="en-US" b="1" dirty="0" smtClean="0"/>
              <a:t> Open</a:t>
            </a:r>
            <a:r>
              <a:rPr lang="en-US" dirty="0" smtClean="0"/>
              <a:t>.</a:t>
            </a:r>
          </a:p>
          <a:p>
            <a:r>
              <a:rPr lang="en-US" dirty="0" smtClean="0"/>
              <a:t>Then, click the </a:t>
            </a:r>
            <a:r>
              <a:rPr lang="en-US" b="1" dirty="0" smtClean="0"/>
              <a:t>uploaded Omniture.0.tsv.gz</a:t>
            </a:r>
            <a:r>
              <a:rPr lang="en-US" dirty="0" smtClean="0"/>
              <a:t>.</a:t>
            </a:r>
          </a:p>
          <a:p>
            <a:r>
              <a:rPr lang="en-US" dirty="0" smtClean="0"/>
              <a:t>On </a:t>
            </a:r>
            <a:r>
              <a:rPr lang="en-US" b="1" dirty="0" smtClean="0"/>
              <a:t>File Options</a:t>
            </a:r>
            <a:r>
              <a:rPr lang="en-US" dirty="0" smtClean="0"/>
              <a:t>, </a:t>
            </a:r>
            <a:r>
              <a:rPr lang="en-US" dirty="0" err="1" smtClean="0"/>
              <a:t>untick</a:t>
            </a:r>
            <a:r>
              <a:rPr lang="en-US" dirty="0" smtClean="0"/>
              <a:t> </a:t>
            </a:r>
            <a:r>
              <a:rPr lang="en-US" b="1" dirty="0" smtClean="0"/>
              <a:t>read column header</a:t>
            </a:r>
            <a:r>
              <a:rPr lang="en-US" dirty="0" smtClean="0"/>
              <a:t>.</a:t>
            </a:r>
          </a:p>
          <a:p>
            <a:r>
              <a:rPr lang="en-US" dirty="0" smtClean="0"/>
              <a:t>Scroll down and click</a:t>
            </a:r>
            <a:r>
              <a:rPr lang="en-US" b="1" dirty="0" smtClean="0"/>
              <a:t> create table</a:t>
            </a:r>
            <a:r>
              <a:rPr lang="en-US" dirty="0" smtClean="0"/>
              <a:t>.</a:t>
            </a:r>
          </a:p>
          <a:p>
            <a:r>
              <a:rPr lang="en-US" dirty="0" smtClean="0"/>
              <a:t>On the </a:t>
            </a:r>
            <a:r>
              <a:rPr lang="en-US" b="1" dirty="0" smtClean="0"/>
              <a:t>top of left side</a:t>
            </a:r>
            <a:r>
              <a:rPr lang="en-US" dirty="0" smtClean="0"/>
              <a:t>, a </a:t>
            </a:r>
            <a:r>
              <a:rPr lang="en-US" b="1" dirty="0" smtClean="0"/>
              <a:t>progress indicator </a:t>
            </a:r>
            <a:r>
              <a:rPr lang="en-US" dirty="0" smtClean="0"/>
              <a:t>on creating the table can be seen.</a:t>
            </a:r>
          </a:p>
          <a:p>
            <a:r>
              <a:rPr lang="en-US" dirty="0" smtClean="0"/>
              <a:t>Once finished, the data in </a:t>
            </a:r>
            <a:r>
              <a:rPr lang="en-US" dirty="0" err="1" smtClean="0"/>
              <a:t>omniturelogs</a:t>
            </a:r>
            <a:r>
              <a:rPr lang="en-US" dirty="0" smtClean="0"/>
              <a:t> table can be seen by clicking </a:t>
            </a:r>
            <a:r>
              <a:rPr lang="en-US" b="1" dirty="0" smtClean="0"/>
              <a:t>browse data </a:t>
            </a:r>
            <a:r>
              <a:rPr lang="en-US" dirty="0" smtClean="0"/>
              <a:t>in the list of tables.</a:t>
            </a:r>
            <a:endParaRPr lang="en-US" b="1" dirty="0" smtClean="0"/>
          </a:p>
          <a:p>
            <a:pPr>
              <a:buNone/>
            </a:pPr>
            <a:endParaRPr lang="en-US" sz="1200" dirty="0" smtClean="0"/>
          </a:p>
          <a:p>
            <a:pPr>
              <a:buNone/>
            </a:pPr>
            <a:r>
              <a:rPr lang="en-US" sz="1200" dirty="0" smtClean="0"/>
              <a:t>Note:</a:t>
            </a:r>
          </a:p>
          <a:p>
            <a:pPr marL="228600" indent="-228600">
              <a:buFont typeface="+mj-lt"/>
              <a:buAutoNum type="arabicPeriod"/>
            </a:pPr>
            <a:r>
              <a:rPr lang="en-US" sz="1200" dirty="0" smtClean="0"/>
              <a:t>Read column header is used to read the first column as the column name</a:t>
            </a:r>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PNG"/>
          <p:cNvPicPr>
            <a:picLocks noGrp="1" noChangeAspect="1"/>
          </p:cNvPicPr>
          <p:nvPr>
            <p:ph idx="1"/>
          </p:nvPr>
        </p:nvPicPr>
        <p:blipFill>
          <a:blip r:embed="rId2" cstate="print"/>
          <a:srcRect l="21823" r="22715" b="23150"/>
          <a:stretch>
            <a:fillRect/>
          </a:stretch>
        </p:blipFill>
        <p:spPr>
          <a:xfrm>
            <a:off x="1436914" y="335992"/>
            <a:ext cx="6020789" cy="4307260"/>
          </a:xfrm>
          <a:ln>
            <a:solidFill>
              <a:schemeClr val="tx1"/>
            </a:solidFill>
          </a:ln>
        </p:spPr>
      </p:pic>
      <p:sp>
        <p:nvSpPr>
          <p:cNvPr id="5" name="Rectangle 4"/>
          <p:cNvSpPr/>
          <p:nvPr/>
        </p:nvSpPr>
        <p:spPr>
          <a:xfrm>
            <a:off x="5415148" y="1995055"/>
            <a:ext cx="1484416" cy="10925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15148" y="3716978"/>
            <a:ext cx="1021278" cy="1425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807038" y="3206334"/>
            <a:ext cx="178130" cy="4750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96934" y="4845132"/>
            <a:ext cx="4263242" cy="246221"/>
          </a:xfrm>
          <a:prstGeom prst="rect">
            <a:avLst/>
          </a:prstGeom>
          <a:noFill/>
        </p:spPr>
        <p:txBody>
          <a:bodyPr wrap="square" rtlCol="0">
            <a:spAutoFit/>
          </a:bodyPr>
          <a:lstStyle/>
          <a:p>
            <a:pPr algn="ctr"/>
            <a:r>
              <a:rPr lang="en-US" sz="1000" dirty="0" smtClean="0"/>
              <a:t>Figure 9: Dive right in</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PNG"/>
          <p:cNvPicPr>
            <a:picLocks noGrp="1" noChangeAspect="1"/>
          </p:cNvPicPr>
          <p:nvPr>
            <p:ph idx="1"/>
          </p:nvPr>
        </p:nvPicPr>
        <p:blipFill>
          <a:blip r:embed="rId2" cstate="print"/>
          <a:srcRect r="54159" b="25701"/>
          <a:stretch>
            <a:fillRect/>
          </a:stretch>
        </p:blipFill>
        <p:spPr>
          <a:xfrm>
            <a:off x="2252682" y="407232"/>
            <a:ext cx="5098148" cy="4200394"/>
          </a:xfrm>
          <a:ln>
            <a:solidFill>
              <a:schemeClr val="tx1"/>
            </a:solidFill>
          </a:ln>
        </p:spPr>
      </p:pic>
      <p:sp>
        <p:nvSpPr>
          <p:cNvPr id="5" name="Rectangle 4"/>
          <p:cNvSpPr/>
          <p:nvPr/>
        </p:nvSpPr>
        <p:spPr>
          <a:xfrm>
            <a:off x="4536374" y="3170712"/>
            <a:ext cx="2125683" cy="2968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252682" y="4762005"/>
            <a:ext cx="4955640" cy="246221"/>
          </a:xfrm>
          <a:prstGeom prst="rect">
            <a:avLst/>
          </a:prstGeom>
          <a:noFill/>
        </p:spPr>
        <p:txBody>
          <a:bodyPr wrap="square" rtlCol="0">
            <a:spAutoFit/>
          </a:bodyPr>
          <a:lstStyle/>
          <a:p>
            <a:pPr algn="ctr"/>
            <a:r>
              <a:rPr lang="en-US" sz="1000" dirty="0" smtClean="0"/>
              <a:t>Figure 10: Enable </a:t>
            </a:r>
            <a:r>
              <a:rPr lang="en-US" sz="1000" dirty="0" err="1" smtClean="0"/>
              <a:t>Ambari</a:t>
            </a:r>
            <a:endParaRPr lang="en-US" sz="1000" dirty="0" smtClean="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3.PNG"/>
          <p:cNvPicPr>
            <a:picLocks noGrp="1" noChangeAspect="1"/>
          </p:cNvPicPr>
          <p:nvPr>
            <p:ph idx="1"/>
          </p:nvPr>
        </p:nvPicPr>
        <p:blipFill>
          <a:blip r:embed="rId2" cstate="print"/>
          <a:srcRect b="37261"/>
          <a:stretch>
            <a:fillRect/>
          </a:stretch>
        </p:blipFill>
        <p:spPr>
          <a:xfrm>
            <a:off x="574623" y="454750"/>
            <a:ext cx="7994754" cy="3369105"/>
          </a:xfrm>
          <a:ln>
            <a:solidFill>
              <a:schemeClr val="tx1"/>
            </a:solidFill>
          </a:ln>
        </p:spPr>
      </p:pic>
      <p:sp>
        <p:nvSpPr>
          <p:cNvPr id="5" name="Rectangle 4"/>
          <p:cNvSpPr/>
          <p:nvPr/>
        </p:nvSpPr>
        <p:spPr>
          <a:xfrm>
            <a:off x="574623" y="2101932"/>
            <a:ext cx="1206676" cy="1662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55719" y="1721922"/>
            <a:ext cx="1116280" cy="22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455719" y="2553195"/>
            <a:ext cx="4310743" cy="273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1888174" y="1911928"/>
            <a:ext cx="1448789" cy="3206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726379" y="1911928"/>
            <a:ext cx="2553195" cy="55813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024742" y="4061361"/>
            <a:ext cx="5094514" cy="246221"/>
          </a:xfrm>
          <a:prstGeom prst="rect">
            <a:avLst/>
          </a:prstGeom>
          <a:noFill/>
        </p:spPr>
        <p:txBody>
          <a:bodyPr wrap="square" rtlCol="0">
            <a:spAutoFit/>
          </a:bodyPr>
          <a:lstStyle/>
          <a:p>
            <a:pPr algn="ctr"/>
            <a:r>
              <a:rPr lang="en-US" sz="1000" dirty="0" smtClean="0"/>
              <a:t>Figure 11: Create </a:t>
            </a:r>
            <a:r>
              <a:rPr lang="en-US" sz="1000" dirty="0" err="1" smtClean="0"/>
              <a:t>omniturelogs</a:t>
            </a:r>
            <a:r>
              <a:rPr lang="en-US" sz="1000" dirty="0" smtClean="0"/>
              <a:t> table</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4.PNG"/>
          <p:cNvPicPr>
            <a:picLocks noGrp="1" noChangeAspect="1"/>
          </p:cNvPicPr>
          <p:nvPr>
            <p:ph idx="1"/>
          </p:nvPr>
        </p:nvPicPr>
        <p:blipFill>
          <a:blip r:embed="rId2" cstate="print"/>
          <a:srcRect r="9774" b="32878"/>
          <a:stretch>
            <a:fillRect/>
          </a:stretch>
        </p:blipFill>
        <p:spPr>
          <a:xfrm>
            <a:off x="1103039" y="668500"/>
            <a:ext cx="7138436" cy="2727843"/>
          </a:xfrm>
          <a:ln>
            <a:solidFill>
              <a:schemeClr val="tx1"/>
            </a:solidFill>
          </a:ln>
        </p:spPr>
      </p:pic>
      <p:sp>
        <p:nvSpPr>
          <p:cNvPr id="5" name="Rectangle 4"/>
          <p:cNvSpPr/>
          <p:nvPr/>
        </p:nvSpPr>
        <p:spPr>
          <a:xfrm>
            <a:off x="3906982" y="2470068"/>
            <a:ext cx="546265" cy="166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2588821" y="1531917"/>
            <a:ext cx="1318161" cy="9381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900053" y="1448788"/>
            <a:ext cx="665018" cy="142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46960" y="3593865"/>
            <a:ext cx="4191989" cy="246221"/>
          </a:xfrm>
          <a:prstGeom prst="rect">
            <a:avLst/>
          </a:prstGeom>
          <a:noFill/>
        </p:spPr>
        <p:txBody>
          <a:bodyPr wrap="square" rtlCol="0">
            <a:spAutoFit/>
          </a:bodyPr>
          <a:lstStyle/>
          <a:p>
            <a:r>
              <a:rPr lang="en-US" sz="1000" dirty="0" smtClean="0"/>
              <a:t>Figure 12: Upload Omniture.0.tsv.gz</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5.PNG"/>
          <p:cNvPicPr>
            <a:picLocks noGrp="1" noChangeAspect="1"/>
          </p:cNvPicPr>
          <p:nvPr>
            <p:ph idx="1"/>
          </p:nvPr>
        </p:nvPicPr>
        <p:blipFill>
          <a:blip r:embed="rId2" cstate="print"/>
          <a:srcRect r="2701"/>
          <a:stretch>
            <a:fillRect/>
          </a:stretch>
        </p:blipFill>
        <p:spPr>
          <a:xfrm>
            <a:off x="1885575" y="581232"/>
            <a:ext cx="5227744" cy="2943636"/>
          </a:xfrm>
          <a:ln>
            <a:solidFill>
              <a:schemeClr val="tx1"/>
            </a:solidFill>
          </a:ln>
        </p:spPr>
      </p:pic>
      <p:sp>
        <p:nvSpPr>
          <p:cNvPr id="5" name="Rectangle 4"/>
          <p:cNvSpPr/>
          <p:nvPr/>
        </p:nvSpPr>
        <p:spPr>
          <a:xfrm>
            <a:off x="2004325" y="1864426"/>
            <a:ext cx="1498893" cy="178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921329" y="3771992"/>
            <a:ext cx="2873829" cy="246221"/>
          </a:xfrm>
          <a:prstGeom prst="rect">
            <a:avLst/>
          </a:prstGeom>
          <a:noFill/>
        </p:spPr>
        <p:txBody>
          <a:bodyPr wrap="square" rtlCol="0">
            <a:spAutoFit/>
          </a:bodyPr>
          <a:lstStyle/>
          <a:p>
            <a:r>
              <a:rPr lang="en-US" sz="1000" dirty="0" smtClean="0"/>
              <a:t>Figure 13: Uploaded Omniture.0.tsv.gz</a:t>
            </a:r>
            <a:endParaRPr lang="en-US" sz="1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6.PNG"/>
          <p:cNvPicPr>
            <a:picLocks noGrp="1" noChangeAspect="1"/>
          </p:cNvPicPr>
          <p:nvPr>
            <p:ph idx="1"/>
          </p:nvPr>
        </p:nvPicPr>
        <p:blipFill>
          <a:blip r:embed="rId2" cstate="print"/>
          <a:srcRect b="33316"/>
          <a:stretch>
            <a:fillRect/>
          </a:stretch>
        </p:blipFill>
        <p:spPr>
          <a:xfrm>
            <a:off x="398942" y="490352"/>
            <a:ext cx="7966105" cy="2710048"/>
          </a:xfrm>
          <a:ln>
            <a:solidFill>
              <a:schemeClr val="tx1"/>
            </a:solidFill>
          </a:ln>
        </p:spPr>
      </p:pic>
      <p:sp>
        <p:nvSpPr>
          <p:cNvPr id="5" name="Rectangle 4"/>
          <p:cNvSpPr/>
          <p:nvPr/>
        </p:nvSpPr>
        <p:spPr>
          <a:xfrm>
            <a:off x="4704075" y="2275968"/>
            <a:ext cx="831272" cy="142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17.PNG"/>
          <p:cNvPicPr>
            <a:picLocks noChangeAspect="1"/>
          </p:cNvPicPr>
          <p:nvPr/>
        </p:nvPicPr>
        <p:blipFill>
          <a:blip r:embed="rId3" cstate="print"/>
          <a:srcRect l="11035" t="74036" r="6034"/>
          <a:stretch>
            <a:fillRect/>
          </a:stretch>
        </p:blipFill>
        <p:spPr>
          <a:xfrm>
            <a:off x="472949" y="3590037"/>
            <a:ext cx="7583214" cy="1221918"/>
          </a:xfrm>
          <a:prstGeom prst="rect">
            <a:avLst/>
          </a:prstGeom>
          <a:ln>
            <a:solidFill>
              <a:schemeClr val="tx1"/>
            </a:solidFill>
          </a:ln>
        </p:spPr>
      </p:pic>
      <p:sp>
        <p:nvSpPr>
          <p:cNvPr id="10" name="Rectangle 9"/>
          <p:cNvSpPr/>
          <p:nvPr/>
        </p:nvSpPr>
        <p:spPr>
          <a:xfrm>
            <a:off x="2585545" y="4472907"/>
            <a:ext cx="756745" cy="189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3011213" y="2481334"/>
            <a:ext cx="2081048" cy="191704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85545" y="4981433"/>
            <a:ext cx="4047267" cy="246221"/>
          </a:xfrm>
          <a:prstGeom prst="rect">
            <a:avLst/>
          </a:prstGeom>
          <a:noFill/>
        </p:spPr>
        <p:txBody>
          <a:bodyPr wrap="square" rtlCol="0">
            <a:spAutoFit/>
          </a:bodyPr>
          <a:lstStyle/>
          <a:p>
            <a:pPr algn="ctr"/>
            <a:r>
              <a:rPr lang="en-US" sz="1000" dirty="0" smtClean="0"/>
              <a:t>Figure 14: File Options</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8.PNG"/>
          <p:cNvPicPr>
            <a:picLocks noGrp="1" noChangeAspect="1"/>
          </p:cNvPicPr>
          <p:nvPr>
            <p:ph idx="1"/>
          </p:nvPr>
        </p:nvPicPr>
        <p:blipFill>
          <a:blip r:embed="rId2" cstate="print"/>
          <a:stretch>
            <a:fillRect/>
          </a:stretch>
        </p:blipFill>
        <p:spPr>
          <a:xfrm>
            <a:off x="593186" y="560990"/>
            <a:ext cx="7957628" cy="4064000"/>
          </a:xfrm>
          <a:ln>
            <a:solidFill>
              <a:schemeClr val="tx1"/>
            </a:solidFill>
          </a:ln>
        </p:spPr>
      </p:pic>
      <p:sp>
        <p:nvSpPr>
          <p:cNvPr id="5" name="Rectangle 4"/>
          <p:cNvSpPr/>
          <p:nvPr/>
        </p:nvSpPr>
        <p:spPr>
          <a:xfrm>
            <a:off x="593186" y="930166"/>
            <a:ext cx="1755876" cy="3626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24836" y="4831307"/>
            <a:ext cx="3835021" cy="246221"/>
          </a:xfrm>
          <a:prstGeom prst="rect">
            <a:avLst/>
          </a:prstGeom>
          <a:noFill/>
        </p:spPr>
        <p:txBody>
          <a:bodyPr wrap="square" rtlCol="0">
            <a:spAutoFit/>
          </a:bodyPr>
          <a:lstStyle/>
          <a:p>
            <a:pPr algn="ctr"/>
            <a:r>
              <a:rPr lang="en-US" sz="1000" dirty="0" smtClean="0"/>
              <a:t>Figure 15: Progress Indicator</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9.PNG"/>
          <p:cNvPicPr>
            <a:picLocks noGrp="1" noChangeAspect="1"/>
          </p:cNvPicPr>
          <p:nvPr>
            <p:ph idx="1"/>
          </p:nvPr>
        </p:nvPicPr>
        <p:blipFill>
          <a:blip r:embed="rId2" cstate="print"/>
          <a:srcRect b="55226"/>
          <a:stretch>
            <a:fillRect/>
          </a:stretch>
        </p:blipFill>
        <p:spPr>
          <a:xfrm>
            <a:off x="599140" y="436728"/>
            <a:ext cx="7945720" cy="1819603"/>
          </a:xfrm>
          <a:ln>
            <a:solidFill>
              <a:schemeClr val="tx1"/>
            </a:solidFill>
          </a:ln>
        </p:spPr>
      </p:pic>
      <p:sp>
        <p:nvSpPr>
          <p:cNvPr id="5" name="Rectangle 4"/>
          <p:cNvSpPr/>
          <p:nvPr/>
        </p:nvSpPr>
        <p:spPr>
          <a:xfrm>
            <a:off x="2743605" y="1593850"/>
            <a:ext cx="515566" cy="141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364173" y="1672697"/>
            <a:ext cx="434681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800669" y="1610333"/>
            <a:ext cx="716508" cy="141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20.PNG"/>
          <p:cNvPicPr>
            <a:picLocks noChangeAspect="1"/>
          </p:cNvPicPr>
          <p:nvPr/>
        </p:nvPicPr>
        <p:blipFill>
          <a:blip r:embed="rId3" cstate="print"/>
          <a:srcRect b="36799"/>
          <a:stretch>
            <a:fillRect/>
          </a:stretch>
        </p:blipFill>
        <p:spPr>
          <a:xfrm>
            <a:off x="607766" y="2432647"/>
            <a:ext cx="7945720" cy="2574987"/>
          </a:xfrm>
          <a:prstGeom prst="rect">
            <a:avLst/>
          </a:prstGeom>
          <a:ln>
            <a:solidFill>
              <a:schemeClr val="tx1"/>
            </a:solidFill>
          </a:ln>
        </p:spPr>
      </p:pic>
      <p:sp>
        <p:nvSpPr>
          <p:cNvPr id="9" name="Rectangle 8"/>
          <p:cNvSpPr/>
          <p:nvPr/>
        </p:nvSpPr>
        <p:spPr>
          <a:xfrm>
            <a:off x="2631057" y="3355675"/>
            <a:ext cx="5886120" cy="16519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5934973" y="1802924"/>
            <a:ext cx="1810516" cy="14751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20119" y="5213445"/>
            <a:ext cx="4380932" cy="246221"/>
          </a:xfrm>
          <a:prstGeom prst="rect">
            <a:avLst/>
          </a:prstGeom>
          <a:noFill/>
        </p:spPr>
        <p:txBody>
          <a:bodyPr wrap="square" rtlCol="0">
            <a:spAutoFit/>
          </a:bodyPr>
          <a:lstStyle/>
          <a:p>
            <a:pPr algn="ctr"/>
            <a:r>
              <a:rPr lang="en-US" sz="1000" dirty="0" smtClean="0"/>
              <a:t>Figure 16: Browse </a:t>
            </a:r>
            <a:r>
              <a:rPr lang="en-US" sz="1000" dirty="0" err="1" smtClean="0"/>
              <a:t>omniturelogs</a:t>
            </a:r>
            <a:r>
              <a:rPr lang="en-US" sz="1000" dirty="0" smtClean="0"/>
              <a:t> data</a:t>
            </a:r>
            <a:endParaRPr lang="en-US"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9 – Create Products and Users Table</a:t>
            </a:r>
            <a:endParaRPr lang="en-US" dirty="0"/>
          </a:p>
        </p:txBody>
      </p:sp>
      <p:sp>
        <p:nvSpPr>
          <p:cNvPr id="3" name="Content Placeholder 2"/>
          <p:cNvSpPr>
            <a:spLocks noGrp="1"/>
          </p:cNvSpPr>
          <p:nvPr>
            <p:ph idx="1"/>
          </p:nvPr>
        </p:nvSpPr>
        <p:spPr/>
        <p:txBody>
          <a:bodyPr>
            <a:normAutofit/>
          </a:bodyPr>
          <a:lstStyle/>
          <a:p>
            <a:r>
              <a:rPr lang="en-US" dirty="0" smtClean="0"/>
              <a:t>Repeat step 7 to create products and users table.</a:t>
            </a:r>
          </a:p>
          <a:p>
            <a:pPr lvl="2">
              <a:buFont typeface="Wingdings" pitchFamily="2" charset="2"/>
              <a:buChar char="Ø"/>
            </a:pPr>
            <a:r>
              <a:rPr lang="en-US" dirty="0" smtClean="0"/>
              <a:t>Click </a:t>
            </a:r>
            <a:r>
              <a:rPr lang="en-US" b="1" dirty="0" smtClean="0"/>
              <a:t>create  a new table from file</a:t>
            </a:r>
            <a:r>
              <a:rPr lang="en-US" dirty="0" smtClean="0"/>
              <a:t>.</a:t>
            </a:r>
          </a:p>
          <a:p>
            <a:pPr lvl="2">
              <a:buFont typeface="Wingdings" pitchFamily="2" charset="2"/>
              <a:buChar char="Ø"/>
            </a:pPr>
            <a:r>
              <a:rPr lang="en-US" dirty="0" smtClean="0"/>
              <a:t>Name the tables as </a:t>
            </a:r>
            <a:r>
              <a:rPr lang="en-US" b="1" dirty="0" smtClean="0"/>
              <a:t>products</a:t>
            </a:r>
            <a:r>
              <a:rPr lang="en-US" dirty="0" smtClean="0"/>
              <a:t> and </a:t>
            </a:r>
            <a:r>
              <a:rPr lang="en-US" b="1" dirty="0" smtClean="0"/>
              <a:t>users</a:t>
            </a:r>
            <a:r>
              <a:rPr lang="en-US" dirty="0" smtClean="0"/>
              <a:t>.</a:t>
            </a:r>
          </a:p>
          <a:p>
            <a:pPr lvl="2">
              <a:buFont typeface="Wingdings" pitchFamily="2" charset="2"/>
              <a:buChar char="Ø"/>
            </a:pPr>
            <a:r>
              <a:rPr lang="en-US" dirty="0" smtClean="0"/>
              <a:t>Upload files </a:t>
            </a:r>
            <a:r>
              <a:rPr lang="en-US" b="1" dirty="0" err="1" smtClean="0"/>
              <a:t>products.tsv.gz</a:t>
            </a:r>
            <a:r>
              <a:rPr lang="en-US" dirty="0" smtClean="0"/>
              <a:t> and </a:t>
            </a:r>
            <a:r>
              <a:rPr lang="en-US" b="1" dirty="0" err="1" smtClean="0"/>
              <a:t>users.tsv.gz</a:t>
            </a:r>
            <a:endParaRPr lang="en-US" b="1" dirty="0" smtClean="0"/>
          </a:p>
          <a:p>
            <a:pPr lvl="2">
              <a:buFont typeface="Wingdings" pitchFamily="2" charset="2"/>
              <a:buChar char="Ø"/>
            </a:pPr>
            <a:r>
              <a:rPr lang="en-US" b="1" dirty="0" smtClean="0"/>
              <a:t>Tick</a:t>
            </a:r>
            <a:r>
              <a:rPr lang="en-US" dirty="0" smtClean="0"/>
              <a:t> the </a:t>
            </a:r>
            <a:r>
              <a:rPr lang="en-US" b="1" dirty="0" smtClean="0"/>
              <a:t>read column headers </a:t>
            </a:r>
            <a:r>
              <a:rPr lang="en-US" dirty="0" smtClean="0"/>
              <a:t>(opposite when creating </a:t>
            </a:r>
            <a:r>
              <a:rPr lang="en-US" dirty="0" err="1" smtClean="0"/>
              <a:t>omniturelogs</a:t>
            </a:r>
            <a:r>
              <a:rPr lang="en-US" dirty="0" smtClean="0"/>
              <a:t> table)</a:t>
            </a:r>
          </a:p>
          <a:p>
            <a:pPr lvl="2">
              <a:buFont typeface="Wingdings" pitchFamily="2" charset="2"/>
              <a:buChar char="Ø"/>
            </a:pPr>
            <a:r>
              <a:rPr lang="en-US" dirty="0" smtClean="0"/>
              <a:t>Click </a:t>
            </a:r>
            <a:r>
              <a:rPr lang="en-US" b="1" dirty="0" smtClean="0"/>
              <a:t>create table </a:t>
            </a:r>
            <a:r>
              <a:rPr lang="en-US" dirty="0" smtClean="0"/>
              <a:t>and wait until the </a:t>
            </a:r>
            <a:r>
              <a:rPr lang="en-US" b="1" dirty="0" smtClean="0"/>
              <a:t>progress indicator </a:t>
            </a:r>
            <a:r>
              <a:rPr lang="en-US" dirty="0" smtClean="0"/>
              <a:t>shows that the table has been created.</a:t>
            </a:r>
          </a:p>
          <a:p>
            <a:pPr lvl="2">
              <a:buFont typeface="Wingdings" pitchFamily="2" charset="2"/>
              <a:buChar char="Ø"/>
            </a:pPr>
            <a:r>
              <a:rPr lang="en-US" dirty="0" smtClean="0"/>
              <a:t>Click </a:t>
            </a:r>
            <a:r>
              <a:rPr lang="en-US" b="1" dirty="0" smtClean="0"/>
              <a:t>browse data </a:t>
            </a:r>
            <a:r>
              <a:rPr lang="en-US" dirty="0" smtClean="0"/>
              <a:t>to see the data in both new tables.</a:t>
            </a:r>
          </a:p>
          <a:p>
            <a:pPr>
              <a:buNone/>
            </a:pPr>
            <a:endParaRPr lang="en-US" dirty="0" smtClean="0"/>
          </a:p>
          <a:p>
            <a:pPr>
              <a:buNone/>
            </a:pPr>
            <a:r>
              <a:rPr lang="en-US" sz="1200" dirty="0" smtClean="0"/>
              <a:t>Note:</a:t>
            </a:r>
          </a:p>
          <a:p>
            <a:pPr marL="228600" indent="-228600">
              <a:buFont typeface="+mj-lt"/>
              <a:buAutoNum type="arabicPeriod"/>
            </a:pPr>
            <a:r>
              <a:rPr lang="en-US" sz="1200" dirty="0" smtClean="0"/>
              <a:t>Ticking read column header enables the first column to be the column name rather than col_1, col_2, col_3</a:t>
            </a:r>
          </a:p>
          <a:p>
            <a:pPr lvl="2">
              <a:buFont typeface="Wingdings" pitchFamily="2" charset="2"/>
              <a:buChar char="Ø"/>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Outline</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err="1" smtClean="0"/>
              <a:t>Hadoop</a:t>
            </a:r>
            <a:r>
              <a:rPr lang="en-US" dirty="0" smtClean="0"/>
              <a:t> Component such as Pig, hive and Catalog</a:t>
            </a:r>
          </a:p>
          <a:p>
            <a:r>
              <a:rPr lang="en-US" dirty="0" smtClean="0"/>
              <a:t>Hand on exploration of the </a:t>
            </a:r>
            <a:r>
              <a:rPr lang="en-US" dirty="0" err="1" smtClean="0"/>
              <a:t>Hortonworks</a:t>
            </a:r>
            <a:r>
              <a:rPr lang="en-US" dirty="0" smtClean="0"/>
              <a:t> VM</a:t>
            </a:r>
          </a:p>
        </p:txBody>
      </p:sp>
    </p:spTree>
    <p:extLst>
      <p:ext uri="{BB962C8B-B14F-4D97-AF65-F5344CB8AC3E}">
        <p14:creationId xmlns:p14="http://schemas.microsoft.com/office/powerpoint/2010/main" val="201995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1.PNG"/>
          <p:cNvPicPr>
            <a:picLocks noGrp="1" noChangeAspect="1"/>
          </p:cNvPicPr>
          <p:nvPr>
            <p:ph idx="1"/>
          </p:nvPr>
        </p:nvPicPr>
        <p:blipFill>
          <a:blip r:embed="rId2" cstate="print"/>
          <a:srcRect b="54501"/>
          <a:stretch>
            <a:fillRect/>
          </a:stretch>
        </p:blipFill>
        <p:spPr>
          <a:xfrm>
            <a:off x="590939" y="430975"/>
            <a:ext cx="7962122" cy="1849087"/>
          </a:xfrm>
          <a:ln>
            <a:solidFill>
              <a:schemeClr val="tx1"/>
            </a:solidFill>
          </a:ln>
        </p:spPr>
      </p:pic>
      <p:pic>
        <p:nvPicPr>
          <p:cNvPr id="5" name="Picture 4" descr="24.PNG"/>
          <p:cNvPicPr>
            <a:picLocks noChangeAspect="1"/>
          </p:cNvPicPr>
          <p:nvPr/>
        </p:nvPicPr>
        <p:blipFill>
          <a:blip r:embed="rId3" cstate="print"/>
          <a:srcRect b="54739"/>
          <a:stretch>
            <a:fillRect/>
          </a:stretch>
        </p:blipFill>
        <p:spPr>
          <a:xfrm>
            <a:off x="590938" y="2719449"/>
            <a:ext cx="7962123" cy="2112447"/>
          </a:xfrm>
          <a:prstGeom prst="rect">
            <a:avLst/>
          </a:prstGeom>
          <a:ln>
            <a:solidFill>
              <a:schemeClr val="tx1"/>
            </a:solidFill>
          </a:ln>
        </p:spPr>
      </p:pic>
      <p:sp>
        <p:nvSpPr>
          <p:cNvPr id="6" name="Rectangle 5"/>
          <p:cNvSpPr/>
          <p:nvPr/>
        </p:nvSpPr>
        <p:spPr>
          <a:xfrm>
            <a:off x="2996380" y="1353787"/>
            <a:ext cx="1443789" cy="22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7789" y="3814014"/>
            <a:ext cx="1387853" cy="231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1896" y="1674889"/>
            <a:ext cx="878774" cy="1431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1896" y="4162928"/>
            <a:ext cx="878774" cy="1479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1784684" y="3930316"/>
            <a:ext cx="1207169" cy="3288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002379" y="4547937"/>
            <a:ext cx="745958" cy="224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4559968" y="3930316"/>
            <a:ext cx="2350169" cy="61762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720158" y="1457608"/>
            <a:ext cx="1208638" cy="2806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43122" y="2027976"/>
            <a:ext cx="607059" cy="17654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4559968" y="1457608"/>
            <a:ext cx="2350169" cy="6292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05719" y="5049672"/>
            <a:ext cx="5882185" cy="246221"/>
          </a:xfrm>
          <a:prstGeom prst="rect">
            <a:avLst/>
          </a:prstGeom>
          <a:noFill/>
        </p:spPr>
        <p:txBody>
          <a:bodyPr wrap="square" rtlCol="0">
            <a:spAutoFit/>
          </a:bodyPr>
          <a:lstStyle/>
          <a:p>
            <a:pPr algn="ctr"/>
            <a:r>
              <a:rPr lang="en-US" sz="1000" dirty="0" smtClean="0"/>
              <a:t>Figure 17: Create users and products Tables</a:t>
            </a:r>
            <a:endParaRPr lang="en-US"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10 – Create </a:t>
            </a:r>
            <a:r>
              <a:rPr lang="en-US" dirty="0" err="1" smtClean="0"/>
              <a:t>omniture</a:t>
            </a:r>
            <a:r>
              <a:rPr lang="en-US" dirty="0" smtClean="0"/>
              <a:t> table by using Apache Hive </a:t>
            </a:r>
            <a:endParaRPr lang="en-US" dirty="0"/>
          </a:p>
        </p:txBody>
      </p:sp>
      <p:sp>
        <p:nvSpPr>
          <p:cNvPr id="3" name="Content Placeholder 2"/>
          <p:cNvSpPr>
            <a:spLocks noGrp="1"/>
          </p:cNvSpPr>
          <p:nvPr>
            <p:ph idx="1"/>
          </p:nvPr>
        </p:nvSpPr>
        <p:spPr>
          <a:xfrm>
            <a:off x="457200" y="1378656"/>
            <a:ext cx="8229600" cy="4064000"/>
          </a:xfrm>
        </p:spPr>
        <p:txBody>
          <a:bodyPr/>
          <a:lstStyle/>
          <a:p>
            <a:r>
              <a:rPr lang="en-US" dirty="0" smtClean="0"/>
              <a:t>We are going to create another table which contains the subset data of </a:t>
            </a:r>
            <a:r>
              <a:rPr lang="en-US" dirty="0" err="1" smtClean="0"/>
              <a:t>omniturelogs</a:t>
            </a:r>
            <a:r>
              <a:rPr lang="en-US" dirty="0" smtClean="0"/>
              <a:t> table.</a:t>
            </a:r>
          </a:p>
          <a:p>
            <a:r>
              <a:rPr lang="en-US" dirty="0" smtClean="0"/>
              <a:t>Select </a:t>
            </a:r>
            <a:r>
              <a:rPr lang="en-US" b="1" dirty="0" smtClean="0"/>
              <a:t>Hive</a:t>
            </a:r>
            <a:r>
              <a:rPr lang="en-US" dirty="0" smtClean="0"/>
              <a:t> menu.</a:t>
            </a:r>
          </a:p>
          <a:p>
            <a:r>
              <a:rPr lang="en-US" dirty="0" smtClean="0"/>
              <a:t>In </a:t>
            </a:r>
            <a:r>
              <a:rPr lang="en-US" b="1" dirty="0" smtClean="0"/>
              <a:t>Query Editor</a:t>
            </a:r>
            <a:r>
              <a:rPr lang="en-US" dirty="0" smtClean="0"/>
              <a:t>, type command:</a:t>
            </a:r>
          </a:p>
          <a:p>
            <a:pPr>
              <a:buNone/>
            </a:pPr>
            <a:r>
              <a:rPr lang="en-US" sz="1200" b="1" dirty="0" smtClean="0"/>
              <a:t>	CREATE VIEW </a:t>
            </a:r>
            <a:r>
              <a:rPr lang="en-US" sz="1200" b="1" dirty="0" err="1" smtClean="0"/>
              <a:t>omniture</a:t>
            </a:r>
            <a:r>
              <a:rPr lang="en-US" sz="1200" b="1" dirty="0" smtClean="0"/>
              <a:t> AS </a:t>
            </a:r>
          </a:p>
          <a:p>
            <a:pPr>
              <a:buNone/>
            </a:pPr>
            <a:r>
              <a:rPr lang="en-US" sz="1200" b="1" dirty="0" smtClean="0"/>
              <a:t>	SELECT </a:t>
            </a:r>
          </a:p>
          <a:p>
            <a:pPr>
              <a:buNone/>
            </a:pPr>
            <a:r>
              <a:rPr lang="en-US" sz="1200" b="1" dirty="0" smtClean="0"/>
              <a:t>	col_2 </a:t>
            </a:r>
            <a:r>
              <a:rPr lang="en-US" sz="1200" b="1" dirty="0" err="1" smtClean="0"/>
              <a:t>ts</a:t>
            </a:r>
            <a:r>
              <a:rPr lang="en-US" sz="1200" b="1" dirty="0" smtClean="0"/>
              <a:t>,</a:t>
            </a:r>
          </a:p>
          <a:p>
            <a:pPr>
              <a:buNone/>
            </a:pPr>
            <a:r>
              <a:rPr lang="en-US" sz="1200" b="1" dirty="0" smtClean="0"/>
              <a:t>	col_8 </a:t>
            </a:r>
            <a:r>
              <a:rPr lang="en-US" sz="1200" b="1" dirty="0" err="1" smtClean="0"/>
              <a:t>ip</a:t>
            </a:r>
            <a:r>
              <a:rPr lang="en-US" sz="1200" b="1" dirty="0" smtClean="0"/>
              <a:t>,</a:t>
            </a:r>
          </a:p>
          <a:p>
            <a:pPr>
              <a:buNone/>
            </a:pPr>
            <a:r>
              <a:rPr lang="en-US" sz="1200" b="1" dirty="0" smtClean="0"/>
              <a:t>	col_13 </a:t>
            </a:r>
            <a:r>
              <a:rPr lang="en-US" sz="1200" b="1" dirty="0" err="1" smtClean="0"/>
              <a:t>url</a:t>
            </a:r>
            <a:r>
              <a:rPr lang="en-US" sz="1200" b="1" dirty="0" smtClean="0"/>
              <a:t>,</a:t>
            </a:r>
          </a:p>
          <a:p>
            <a:pPr>
              <a:buNone/>
            </a:pPr>
            <a:r>
              <a:rPr lang="en-US" sz="1200" b="1" dirty="0" smtClean="0"/>
              <a:t>	col_14 </a:t>
            </a:r>
            <a:r>
              <a:rPr lang="en-US" sz="1200" b="1" dirty="0" err="1" smtClean="0"/>
              <a:t>swid</a:t>
            </a:r>
            <a:r>
              <a:rPr lang="en-US" sz="1200" b="1" dirty="0" smtClean="0"/>
              <a:t>,</a:t>
            </a:r>
          </a:p>
          <a:p>
            <a:pPr>
              <a:buNone/>
            </a:pPr>
            <a:r>
              <a:rPr lang="en-US" sz="1200" b="1" dirty="0" smtClean="0"/>
              <a:t>	col_50 city,</a:t>
            </a:r>
          </a:p>
          <a:p>
            <a:pPr>
              <a:buNone/>
            </a:pPr>
            <a:r>
              <a:rPr lang="en-US" sz="1200" b="1" dirty="0" smtClean="0"/>
              <a:t>	col_51 country,</a:t>
            </a:r>
          </a:p>
          <a:p>
            <a:pPr>
              <a:buNone/>
            </a:pPr>
            <a:r>
              <a:rPr lang="en-US" sz="1200" b="1" dirty="0" smtClean="0"/>
              <a:t>	col_53 state from </a:t>
            </a:r>
          </a:p>
          <a:p>
            <a:pPr>
              <a:buNone/>
            </a:pPr>
            <a:r>
              <a:rPr lang="en-US" sz="1200" b="1" dirty="0" smtClean="0"/>
              <a:t>	</a:t>
            </a:r>
            <a:r>
              <a:rPr lang="en-US" sz="1200" b="1" dirty="0" err="1" smtClean="0"/>
              <a:t>omniturelogs</a:t>
            </a:r>
            <a:r>
              <a:rPr lang="en-US" sz="1200" b="1" dirty="0" smtClean="0"/>
              <a:t> </a:t>
            </a:r>
            <a:endParaRPr lang="en-US" sz="1200" dirty="0" smtClean="0"/>
          </a:p>
          <a:p>
            <a:endParaRPr lang="en-US" dirty="0" smtClean="0"/>
          </a:p>
          <a:p>
            <a:endParaRPr lang="en-US" dirty="0"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0375"/>
            <a:ext cx="8229600" cy="4064000"/>
          </a:xfrm>
        </p:spPr>
        <p:txBody>
          <a:bodyPr/>
          <a:lstStyle/>
          <a:p>
            <a:r>
              <a:rPr lang="en-US" dirty="0" smtClean="0"/>
              <a:t>Click </a:t>
            </a:r>
            <a:r>
              <a:rPr lang="en-US" b="1" dirty="0" smtClean="0"/>
              <a:t>Save as </a:t>
            </a:r>
            <a:r>
              <a:rPr lang="en-US" dirty="0" smtClean="0"/>
              <a:t>to save the command.</a:t>
            </a:r>
          </a:p>
          <a:p>
            <a:r>
              <a:rPr lang="en-US" dirty="0" smtClean="0"/>
              <a:t>Name the file as </a:t>
            </a:r>
            <a:r>
              <a:rPr lang="en-US" b="1" dirty="0" err="1" smtClean="0"/>
              <a:t>omniture</a:t>
            </a:r>
            <a:r>
              <a:rPr lang="en-US" b="1" dirty="0" smtClean="0"/>
              <a:t> </a:t>
            </a:r>
            <a:r>
              <a:rPr lang="en-US" dirty="0" smtClean="0"/>
              <a:t>and click </a:t>
            </a:r>
            <a:r>
              <a:rPr lang="en-US" b="1" dirty="0" smtClean="0"/>
              <a:t>Save</a:t>
            </a:r>
            <a:r>
              <a:rPr lang="en-US" dirty="0" smtClean="0"/>
              <a:t>.</a:t>
            </a:r>
          </a:p>
          <a:p>
            <a:r>
              <a:rPr lang="en-US" dirty="0" smtClean="0"/>
              <a:t>Then, click </a:t>
            </a:r>
            <a:r>
              <a:rPr lang="en-US" b="1" dirty="0" smtClean="0"/>
              <a:t>execute</a:t>
            </a:r>
            <a:r>
              <a:rPr lang="en-US" dirty="0" smtClean="0"/>
              <a:t> to execute the script.</a:t>
            </a:r>
          </a:p>
          <a:p>
            <a:r>
              <a:rPr lang="en-US" dirty="0" smtClean="0"/>
              <a:t>Once successful, click </a:t>
            </a:r>
            <a:r>
              <a:rPr lang="en-US" b="1" dirty="0" err="1" smtClean="0"/>
              <a:t>Hcat</a:t>
            </a:r>
            <a:r>
              <a:rPr lang="en-US" dirty="0" smtClean="0"/>
              <a:t> menu.</a:t>
            </a:r>
          </a:p>
          <a:p>
            <a:r>
              <a:rPr lang="en-US" b="1" dirty="0" err="1" smtClean="0"/>
              <a:t>Omniture</a:t>
            </a:r>
            <a:r>
              <a:rPr lang="en-US" b="1" dirty="0" smtClean="0"/>
              <a:t> table </a:t>
            </a:r>
            <a:r>
              <a:rPr lang="en-US" dirty="0" smtClean="0"/>
              <a:t>is in the list of tables.</a:t>
            </a:r>
          </a:p>
          <a:p>
            <a:r>
              <a:rPr lang="en-US" dirty="0" smtClean="0"/>
              <a:t>Click </a:t>
            </a:r>
            <a:r>
              <a:rPr lang="en-US" b="1" dirty="0" smtClean="0"/>
              <a:t>browse data </a:t>
            </a:r>
            <a:r>
              <a:rPr lang="en-US" dirty="0" smtClean="0"/>
              <a:t>to see the data.</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7.PNG"/>
          <p:cNvPicPr>
            <a:picLocks noGrp="1" noChangeAspect="1"/>
          </p:cNvPicPr>
          <p:nvPr>
            <p:ph idx="1"/>
          </p:nvPr>
        </p:nvPicPr>
        <p:blipFill>
          <a:blip r:embed="rId2" cstate="print"/>
          <a:srcRect r="49278" b="31314"/>
          <a:stretch>
            <a:fillRect/>
          </a:stretch>
        </p:blipFill>
        <p:spPr>
          <a:xfrm>
            <a:off x="1300347" y="478367"/>
            <a:ext cx="6584867" cy="3966236"/>
          </a:xfrm>
          <a:ln>
            <a:solidFill>
              <a:schemeClr val="tx1"/>
            </a:solidFill>
          </a:ln>
        </p:spPr>
      </p:pic>
      <p:sp>
        <p:nvSpPr>
          <p:cNvPr id="5" name="Rectangle 4"/>
          <p:cNvSpPr/>
          <p:nvPr/>
        </p:nvSpPr>
        <p:spPr>
          <a:xfrm>
            <a:off x="1674421" y="478367"/>
            <a:ext cx="439387" cy="3054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36374" y="1151906"/>
            <a:ext cx="2232561" cy="1793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256308" y="783771"/>
            <a:ext cx="2196935" cy="13181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84519" y="3859481"/>
            <a:ext cx="593767"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5569527" y="3004456"/>
            <a:ext cx="1" cy="71251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60068" y="4595754"/>
            <a:ext cx="4298867" cy="246221"/>
          </a:xfrm>
          <a:prstGeom prst="rect">
            <a:avLst/>
          </a:prstGeom>
          <a:noFill/>
        </p:spPr>
        <p:txBody>
          <a:bodyPr wrap="square" rtlCol="0">
            <a:spAutoFit/>
          </a:bodyPr>
          <a:lstStyle/>
          <a:p>
            <a:pPr algn="ctr"/>
            <a:r>
              <a:rPr lang="en-US" sz="1000" dirty="0" smtClean="0"/>
              <a:t>Figure 18: Command in Query Editor</a:t>
            </a:r>
            <a:endParaRPr lang="en-US"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8.PNG"/>
          <p:cNvPicPr>
            <a:picLocks noGrp="1" noChangeAspect="1"/>
          </p:cNvPicPr>
          <p:nvPr>
            <p:ph idx="1"/>
          </p:nvPr>
        </p:nvPicPr>
        <p:blipFill>
          <a:blip r:embed="rId2" cstate="print"/>
          <a:srcRect l="22688" t="17943" r="27460" b="32609"/>
          <a:stretch>
            <a:fillRect/>
          </a:stretch>
        </p:blipFill>
        <p:spPr>
          <a:xfrm>
            <a:off x="2381693" y="409355"/>
            <a:ext cx="3997842" cy="2009554"/>
          </a:xfrm>
          <a:ln>
            <a:solidFill>
              <a:schemeClr val="tx1"/>
            </a:solidFill>
          </a:ln>
        </p:spPr>
      </p:pic>
      <p:sp>
        <p:nvSpPr>
          <p:cNvPr id="5" name="Rectangle 4"/>
          <p:cNvSpPr/>
          <p:nvPr/>
        </p:nvSpPr>
        <p:spPr>
          <a:xfrm>
            <a:off x="3923414" y="914389"/>
            <a:ext cx="1562986" cy="1913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69443" y="1520453"/>
            <a:ext cx="382772" cy="2232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27.PNG"/>
          <p:cNvPicPr>
            <a:picLocks noChangeAspect="1"/>
          </p:cNvPicPr>
          <p:nvPr/>
        </p:nvPicPr>
        <p:blipFill>
          <a:blip r:embed="rId3" cstate="print"/>
          <a:srcRect r="48140" b="34772"/>
          <a:stretch>
            <a:fillRect/>
          </a:stretch>
        </p:blipFill>
        <p:spPr>
          <a:xfrm>
            <a:off x="2158409" y="2491432"/>
            <a:ext cx="4742121" cy="2652935"/>
          </a:xfrm>
          <a:prstGeom prst="rect">
            <a:avLst/>
          </a:prstGeom>
          <a:ln>
            <a:solidFill>
              <a:schemeClr val="tx1"/>
            </a:solidFill>
          </a:ln>
        </p:spPr>
      </p:pic>
      <p:sp>
        <p:nvSpPr>
          <p:cNvPr id="8" name="Rectangle 7"/>
          <p:cNvSpPr/>
          <p:nvPr/>
        </p:nvSpPr>
        <p:spPr>
          <a:xfrm>
            <a:off x="4508206" y="4846654"/>
            <a:ext cx="478465" cy="2764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4731488" y="1865118"/>
            <a:ext cx="754912" cy="28814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18839" y="1180206"/>
            <a:ext cx="733645" cy="2445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14457" y="5236842"/>
            <a:ext cx="3978234" cy="246221"/>
          </a:xfrm>
          <a:prstGeom prst="rect">
            <a:avLst/>
          </a:prstGeom>
          <a:noFill/>
        </p:spPr>
        <p:txBody>
          <a:bodyPr wrap="square" rtlCol="0">
            <a:spAutoFit/>
          </a:bodyPr>
          <a:lstStyle/>
          <a:p>
            <a:pPr algn="ctr"/>
            <a:r>
              <a:rPr lang="en-US" sz="1000" dirty="0" smtClean="0"/>
              <a:t>Figure 19: Save and Execute </a:t>
            </a:r>
            <a:r>
              <a:rPr lang="en-US" sz="1000" dirty="0" err="1" smtClean="0"/>
              <a:t>omniture</a:t>
            </a:r>
            <a:endParaRPr lang="en-US"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0.PNG"/>
          <p:cNvPicPr>
            <a:picLocks noGrp="1" noChangeAspect="1"/>
          </p:cNvPicPr>
          <p:nvPr>
            <p:ph idx="1"/>
          </p:nvPr>
        </p:nvPicPr>
        <p:blipFill>
          <a:blip r:embed="rId2" cstate="print"/>
          <a:srcRect b="17138"/>
          <a:stretch>
            <a:fillRect/>
          </a:stretch>
        </p:blipFill>
        <p:spPr>
          <a:xfrm>
            <a:off x="457200" y="373901"/>
            <a:ext cx="8229600" cy="2262421"/>
          </a:xfrm>
          <a:ln>
            <a:solidFill>
              <a:schemeClr val="tx1"/>
            </a:solidFill>
          </a:ln>
        </p:spPr>
      </p:pic>
      <p:sp>
        <p:nvSpPr>
          <p:cNvPr id="5" name="Rectangle 4"/>
          <p:cNvSpPr/>
          <p:nvPr/>
        </p:nvSpPr>
        <p:spPr>
          <a:xfrm>
            <a:off x="2601468" y="1563624"/>
            <a:ext cx="530352" cy="118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73568" y="1549908"/>
            <a:ext cx="562356" cy="1737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3204972" y="1627632"/>
            <a:ext cx="466801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84216" y="2794960"/>
            <a:ext cx="3945981" cy="246221"/>
          </a:xfrm>
          <a:prstGeom prst="rect">
            <a:avLst/>
          </a:prstGeom>
          <a:noFill/>
        </p:spPr>
        <p:txBody>
          <a:bodyPr wrap="square" rtlCol="0">
            <a:spAutoFit/>
          </a:bodyPr>
          <a:lstStyle/>
          <a:p>
            <a:pPr algn="ctr"/>
            <a:r>
              <a:rPr lang="en-US" sz="1000" dirty="0" smtClean="0"/>
              <a:t>Figure 20: Browse </a:t>
            </a:r>
            <a:r>
              <a:rPr lang="en-US" sz="1000" dirty="0" err="1" smtClean="0"/>
              <a:t>omniture</a:t>
            </a:r>
            <a:r>
              <a:rPr lang="en-US" sz="1000" dirty="0" smtClean="0"/>
              <a:t> data</a:t>
            </a:r>
            <a:endParaRPr lang="en-US" sz="1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11: Combine </a:t>
            </a:r>
            <a:r>
              <a:rPr lang="en-US" dirty="0" err="1" smtClean="0"/>
              <a:t>omniture</a:t>
            </a:r>
            <a:r>
              <a:rPr lang="en-US" dirty="0" smtClean="0"/>
              <a:t>, products and users by using  Apache Hive</a:t>
            </a:r>
            <a:endParaRPr lang="en-US" dirty="0"/>
          </a:p>
        </p:txBody>
      </p:sp>
      <p:sp>
        <p:nvSpPr>
          <p:cNvPr id="3" name="Content Placeholder 2"/>
          <p:cNvSpPr>
            <a:spLocks noGrp="1"/>
          </p:cNvSpPr>
          <p:nvPr>
            <p:ph idx="1"/>
          </p:nvPr>
        </p:nvSpPr>
        <p:spPr>
          <a:xfrm>
            <a:off x="457200" y="1385256"/>
            <a:ext cx="8229600" cy="4064000"/>
          </a:xfrm>
        </p:spPr>
        <p:txBody>
          <a:bodyPr>
            <a:normAutofit/>
          </a:bodyPr>
          <a:lstStyle/>
          <a:p>
            <a:r>
              <a:rPr lang="en-US" dirty="0" smtClean="0"/>
              <a:t>By using </a:t>
            </a:r>
            <a:r>
              <a:rPr lang="en-US" b="1" dirty="0" smtClean="0"/>
              <a:t>Apache Hive</a:t>
            </a:r>
            <a:r>
              <a:rPr lang="en-US" dirty="0" smtClean="0"/>
              <a:t>, we combined the three tables; </a:t>
            </a:r>
            <a:r>
              <a:rPr lang="en-US" b="1" dirty="0" err="1" smtClean="0"/>
              <a:t>omniture</a:t>
            </a:r>
            <a:r>
              <a:rPr lang="en-US" dirty="0" smtClean="0"/>
              <a:t>, </a:t>
            </a:r>
            <a:r>
              <a:rPr lang="en-US" b="1" dirty="0" smtClean="0"/>
              <a:t>products</a:t>
            </a:r>
            <a:r>
              <a:rPr lang="en-US" dirty="0" smtClean="0"/>
              <a:t> and </a:t>
            </a:r>
            <a:r>
              <a:rPr lang="en-US" b="1" dirty="0" smtClean="0"/>
              <a:t>users</a:t>
            </a:r>
            <a:r>
              <a:rPr lang="en-US" dirty="0" smtClean="0"/>
              <a:t> to be a master table.</a:t>
            </a:r>
          </a:p>
          <a:p>
            <a:r>
              <a:rPr lang="en-US" dirty="0" smtClean="0"/>
              <a:t>Click </a:t>
            </a:r>
            <a:r>
              <a:rPr lang="en-US" b="1" dirty="0" smtClean="0"/>
              <a:t>Hive</a:t>
            </a:r>
            <a:r>
              <a:rPr lang="en-US" dirty="0" smtClean="0"/>
              <a:t> menu.</a:t>
            </a:r>
          </a:p>
          <a:p>
            <a:r>
              <a:rPr lang="en-US" dirty="0" smtClean="0"/>
              <a:t>On </a:t>
            </a:r>
            <a:r>
              <a:rPr lang="en-US" b="1" dirty="0" smtClean="0"/>
              <a:t>Query Editor</a:t>
            </a:r>
            <a:r>
              <a:rPr lang="en-US" dirty="0" smtClean="0"/>
              <a:t>, type the command: </a:t>
            </a:r>
          </a:p>
          <a:p>
            <a:pPr>
              <a:buNone/>
            </a:pPr>
            <a:r>
              <a:rPr lang="en-US" sz="1500" dirty="0" smtClean="0"/>
              <a:t>	</a:t>
            </a:r>
            <a:r>
              <a:rPr lang="en-US" sz="1200" b="1" dirty="0" smtClean="0"/>
              <a:t>create table </a:t>
            </a:r>
            <a:r>
              <a:rPr lang="en-US" sz="1200" b="1" dirty="0" err="1" smtClean="0"/>
              <a:t>webloganalytics</a:t>
            </a:r>
            <a:r>
              <a:rPr lang="en-US" sz="1200" b="1" dirty="0" smtClean="0"/>
              <a:t> as </a:t>
            </a:r>
          </a:p>
          <a:p>
            <a:pPr>
              <a:buNone/>
            </a:pPr>
            <a:r>
              <a:rPr lang="en-US" sz="1200" b="1" dirty="0" smtClean="0"/>
              <a:t>	select </a:t>
            </a:r>
            <a:r>
              <a:rPr lang="en-US" sz="1200" b="1" dirty="0" err="1" smtClean="0"/>
              <a:t>to_date</a:t>
            </a:r>
            <a:r>
              <a:rPr lang="en-US" sz="1200" b="1" dirty="0" smtClean="0"/>
              <a:t>(</a:t>
            </a:r>
            <a:r>
              <a:rPr lang="en-US" sz="1200" b="1" dirty="0" err="1" smtClean="0"/>
              <a:t>o.ts</a:t>
            </a:r>
            <a:r>
              <a:rPr lang="en-US" sz="1200" b="1" dirty="0" smtClean="0"/>
              <a:t>) </a:t>
            </a:r>
            <a:r>
              <a:rPr lang="en-US" sz="1200" b="1" dirty="0" err="1" smtClean="0"/>
              <a:t>logdate</a:t>
            </a:r>
            <a:r>
              <a:rPr lang="en-US" sz="1200" b="1" dirty="0" smtClean="0"/>
              <a:t>, o.url, </a:t>
            </a:r>
            <a:r>
              <a:rPr lang="en-US" sz="1200" b="1" dirty="0" err="1" smtClean="0"/>
              <a:t>o.ip</a:t>
            </a:r>
            <a:r>
              <a:rPr lang="en-US" sz="1200" b="1" dirty="0" smtClean="0"/>
              <a:t>, </a:t>
            </a:r>
            <a:r>
              <a:rPr lang="en-US" sz="1200" b="1" dirty="0" err="1" smtClean="0"/>
              <a:t>o.city</a:t>
            </a:r>
            <a:r>
              <a:rPr lang="en-US" sz="1200" b="1" dirty="0" smtClean="0"/>
              <a:t>, upper(</a:t>
            </a:r>
            <a:r>
              <a:rPr lang="en-US" sz="1200" b="1" dirty="0" err="1" smtClean="0"/>
              <a:t>o.state</a:t>
            </a:r>
            <a:r>
              <a:rPr lang="en-US" sz="1200" b="1" dirty="0" smtClean="0"/>
              <a:t>) state, </a:t>
            </a:r>
          </a:p>
          <a:p>
            <a:pPr>
              <a:buNone/>
            </a:pPr>
            <a:r>
              <a:rPr lang="en-US" sz="1200" b="1" dirty="0" smtClean="0"/>
              <a:t>	</a:t>
            </a:r>
            <a:r>
              <a:rPr lang="en-US" sz="1200" b="1" dirty="0" err="1" smtClean="0"/>
              <a:t>o.country</a:t>
            </a:r>
            <a:r>
              <a:rPr lang="en-US" sz="1200" b="1" dirty="0" smtClean="0"/>
              <a:t>, </a:t>
            </a:r>
            <a:r>
              <a:rPr lang="en-US" sz="1200" b="1" dirty="0" err="1" smtClean="0"/>
              <a:t>p.category</a:t>
            </a:r>
            <a:r>
              <a:rPr lang="en-US" sz="1200" b="1" dirty="0" smtClean="0"/>
              <a:t>, CAST(</a:t>
            </a:r>
            <a:r>
              <a:rPr lang="en-US" sz="1200" b="1" dirty="0" err="1" smtClean="0"/>
              <a:t>datediff</a:t>
            </a:r>
            <a:r>
              <a:rPr lang="en-US" sz="1200" b="1" dirty="0" smtClean="0"/>
              <a:t>( </a:t>
            </a:r>
            <a:r>
              <a:rPr lang="en-US" sz="1200" b="1" dirty="0" err="1" smtClean="0"/>
              <a:t>from_unixtime</a:t>
            </a:r>
            <a:r>
              <a:rPr lang="en-US" sz="1200" b="1" dirty="0" smtClean="0"/>
              <a:t>( </a:t>
            </a:r>
            <a:r>
              <a:rPr lang="en-US" sz="1200" b="1" dirty="0" err="1" smtClean="0"/>
              <a:t>unix_timestamp</a:t>
            </a:r>
            <a:r>
              <a:rPr lang="en-US" sz="1200" b="1" dirty="0" smtClean="0"/>
              <a:t>() ), </a:t>
            </a:r>
          </a:p>
          <a:p>
            <a:pPr>
              <a:buNone/>
            </a:pPr>
            <a:r>
              <a:rPr lang="en-US" sz="1200" b="1" dirty="0" smtClean="0"/>
              <a:t>	</a:t>
            </a:r>
            <a:r>
              <a:rPr lang="en-US" sz="1200" b="1" dirty="0" err="1" smtClean="0"/>
              <a:t>from_unixtime</a:t>
            </a:r>
            <a:r>
              <a:rPr lang="en-US" sz="1200" b="1" dirty="0" smtClean="0"/>
              <a:t>( </a:t>
            </a:r>
            <a:r>
              <a:rPr lang="en-US" sz="1200" b="1" dirty="0" err="1" smtClean="0"/>
              <a:t>unix_timestamp</a:t>
            </a:r>
            <a:r>
              <a:rPr lang="en-US" sz="1200" b="1" dirty="0" smtClean="0"/>
              <a:t>(</a:t>
            </a:r>
            <a:r>
              <a:rPr lang="en-US" sz="1200" b="1" dirty="0" err="1" smtClean="0"/>
              <a:t>u.birth_dt</a:t>
            </a:r>
            <a:r>
              <a:rPr lang="en-US" sz="1200" b="1" dirty="0" smtClean="0"/>
              <a:t>, '</a:t>
            </a:r>
            <a:r>
              <a:rPr lang="en-US" sz="1200" b="1" dirty="0" err="1" smtClean="0"/>
              <a:t>dd</a:t>
            </a:r>
            <a:r>
              <a:rPr lang="en-US" sz="1200" b="1" dirty="0" smtClean="0"/>
              <a:t>-MMM-</a:t>
            </a:r>
            <a:r>
              <a:rPr lang="en-US" sz="1200" b="1" dirty="0" err="1" smtClean="0"/>
              <a:t>yy</a:t>
            </a:r>
            <a:r>
              <a:rPr lang="en-US" sz="1200" b="1" dirty="0" smtClean="0"/>
              <a:t>'))) / 365 AS INT) age, </a:t>
            </a:r>
            <a:r>
              <a:rPr lang="en-US" sz="1200" b="1" dirty="0" err="1" smtClean="0"/>
              <a:t>u.gender_cd</a:t>
            </a:r>
            <a:r>
              <a:rPr lang="en-US" sz="1200" b="1" dirty="0" smtClean="0"/>
              <a:t> </a:t>
            </a:r>
          </a:p>
          <a:p>
            <a:pPr>
              <a:buNone/>
            </a:pPr>
            <a:r>
              <a:rPr lang="en-US" sz="1200" b="1" dirty="0" smtClean="0"/>
              <a:t>	from </a:t>
            </a:r>
            <a:r>
              <a:rPr lang="en-US" sz="1200" b="1" dirty="0" err="1" smtClean="0"/>
              <a:t>omniture</a:t>
            </a:r>
            <a:r>
              <a:rPr lang="en-US" sz="1200" b="1" dirty="0" smtClean="0"/>
              <a:t> o </a:t>
            </a:r>
          </a:p>
          <a:p>
            <a:pPr>
              <a:buNone/>
            </a:pPr>
            <a:r>
              <a:rPr lang="en-US" sz="1200" b="1" dirty="0" smtClean="0"/>
              <a:t>	inner join products p </a:t>
            </a:r>
          </a:p>
          <a:p>
            <a:pPr>
              <a:buNone/>
            </a:pPr>
            <a:r>
              <a:rPr lang="en-US" sz="1200" b="1" dirty="0" smtClean="0"/>
              <a:t>	on o.url = p.url </a:t>
            </a:r>
          </a:p>
          <a:p>
            <a:pPr>
              <a:buNone/>
            </a:pPr>
            <a:r>
              <a:rPr lang="en-US" sz="1200" b="1" dirty="0" smtClean="0"/>
              <a:t>	left outer join users u </a:t>
            </a:r>
          </a:p>
          <a:p>
            <a:pPr>
              <a:buNone/>
            </a:pPr>
            <a:r>
              <a:rPr lang="en-US" sz="1200" b="1" dirty="0" smtClean="0"/>
              <a:t>	on </a:t>
            </a:r>
            <a:r>
              <a:rPr lang="en-US" sz="1200" b="1" dirty="0" err="1" smtClean="0"/>
              <a:t>o.swid</a:t>
            </a:r>
            <a:r>
              <a:rPr lang="en-US" sz="1200" b="1" dirty="0" smtClean="0"/>
              <a:t> = </a:t>
            </a:r>
            <a:r>
              <a:rPr lang="en-US" sz="1200" b="1" dirty="0" err="1" smtClean="0"/>
              <a:t>concat</a:t>
            </a:r>
            <a:r>
              <a:rPr lang="en-US" sz="1200" b="1" dirty="0" smtClean="0"/>
              <a:t>('{', </a:t>
            </a:r>
            <a:r>
              <a:rPr lang="en-US" sz="1200" b="1" dirty="0" err="1" smtClean="0"/>
              <a:t>u.swid</a:t>
            </a:r>
            <a:r>
              <a:rPr lang="en-US" sz="1200" b="1" dirty="0" smtClean="0"/>
              <a:t> , '}') </a:t>
            </a:r>
            <a:endParaRPr lang="en-US" sz="12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6778"/>
            <a:ext cx="8229600" cy="4064000"/>
          </a:xfrm>
        </p:spPr>
        <p:txBody>
          <a:bodyPr/>
          <a:lstStyle/>
          <a:p>
            <a:r>
              <a:rPr lang="en-US" dirty="0" smtClean="0"/>
              <a:t>Click </a:t>
            </a:r>
            <a:r>
              <a:rPr lang="en-US" b="1" dirty="0" smtClean="0"/>
              <a:t>Save as </a:t>
            </a:r>
            <a:r>
              <a:rPr lang="en-US" dirty="0" smtClean="0"/>
              <a:t>to save the script.</a:t>
            </a:r>
          </a:p>
          <a:p>
            <a:r>
              <a:rPr lang="en-US" dirty="0" smtClean="0"/>
              <a:t>Name the file as </a:t>
            </a:r>
            <a:r>
              <a:rPr lang="en-US" b="1" dirty="0" err="1" smtClean="0"/>
              <a:t>webloganalytics</a:t>
            </a:r>
            <a:r>
              <a:rPr lang="en-US" b="1" dirty="0" smtClean="0"/>
              <a:t> </a:t>
            </a:r>
            <a:r>
              <a:rPr lang="en-US" dirty="0" smtClean="0"/>
              <a:t>and click </a:t>
            </a:r>
            <a:r>
              <a:rPr lang="en-US" b="1" dirty="0" smtClean="0"/>
              <a:t>Save</a:t>
            </a:r>
            <a:r>
              <a:rPr lang="en-US" dirty="0" smtClean="0"/>
              <a:t>.</a:t>
            </a:r>
          </a:p>
          <a:p>
            <a:r>
              <a:rPr lang="en-US" dirty="0" smtClean="0"/>
              <a:t>Then, click </a:t>
            </a:r>
            <a:r>
              <a:rPr lang="en-US" b="1" dirty="0" smtClean="0"/>
              <a:t>execute</a:t>
            </a:r>
            <a:r>
              <a:rPr lang="en-US" dirty="0" smtClean="0"/>
              <a:t> to execute the script.</a:t>
            </a:r>
          </a:p>
          <a:p>
            <a:r>
              <a:rPr lang="en-US" dirty="0" smtClean="0"/>
              <a:t>Once successful, click </a:t>
            </a:r>
            <a:r>
              <a:rPr lang="en-US" b="1" dirty="0" err="1" smtClean="0"/>
              <a:t>Hcat</a:t>
            </a:r>
            <a:r>
              <a:rPr lang="en-US" dirty="0" smtClean="0"/>
              <a:t> menu.</a:t>
            </a:r>
          </a:p>
          <a:p>
            <a:r>
              <a:rPr lang="en-US" b="1" dirty="0" err="1" smtClean="0"/>
              <a:t>Webloganalytics</a:t>
            </a:r>
            <a:r>
              <a:rPr lang="en-US" b="1" dirty="0" smtClean="0"/>
              <a:t> table </a:t>
            </a:r>
            <a:r>
              <a:rPr lang="en-US" dirty="0" smtClean="0"/>
              <a:t>is in the list of tables.</a:t>
            </a:r>
          </a:p>
          <a:p>
            <a:r>
              <a:rPr lang="en-US" dirty="0" smtClean="0"/>
              <a:t>Click </a:t>
            </a:r>
            <a:r>
              <a:rPr lang="en-US" b="1" dirty="0" smtClean="0"/>
              <a:t>browse data </a:t>
            </a:r>
            <a:r>
              <a:rPr lang="en-US" dirty="0" smtClean="0"/>
              <a:t>to see the data.</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2.PNG"/>
          <p:cNvPicPr>
            <a:picLocks noGrp="1" noChangeAspect="1"/>
          </p:cNvPicPr>
          <p:nvPr>
            <p:ph idx="1"/>
          </p:nvPr>
        </p:nvPicPr>
        <p:blipFill>
          <a:blip r:embed="rId2" cstate="print"/>
          <a:srcRect r="33261"/>
          <a:stretch>
            <a:fillRect/>
          </a:stretch>
        </p:blipFill>
        <p:spPr>
          <a:xfrm>
            <a:off x="682831" y="484676"/>
            <a:ext cx="7401288" cy="3315428"/>
          </a:xfrm>
          <a:ln>
            <a:solidFill>
              <a:schemeClr val="tx1"/>
            </a:solidFill>
          </a:ln>
        </p:spPr>
      </p:pic>
      <p:sp>
        <p:nvSpPr>
          <p:cNvPr id="5" name="Rectangle 4"/>
          <p:cNvSpPr/>
          <p:nvPr/>
        </p:nvSpPr>
        <p:spPr>
          <a:xfrm>
            <a:off x="1031443" y="484676"/>
            <a:ext cx="299923" cy="3126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96666" y="1053389"/>
            <a:ext cx="4418380" cy="147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37990" y="3372307"/>
            <a:ext cx="629108" cy="2487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1470355" y="797357"/>
            <a:ext cx="1931213" cy="94366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345229" y="2574949"/>
            <a:ext cx="0" cy="71689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70355" y="3959525"/>
            <a:ext cx="5887977" cy="246221"/>
          </a:xfrm>
          <a:prstGeom prst="rect">
            <a:avLst/>
          </a:prstGeom>
          <a:noFill/>
        </p:spPr>
        <p:txBody>
          <a:bodyPr wrap="square" rtlCol="0">
            <a:spAutoFit/>
          </a:bodyPr>
          <a:lstStyle/>
          <a:p>
            <a:pPr algn="ctr"/>
            <a:r>
              <a:rPr lang="en-US" sz="1000" dirty="0" smtClean="0"/>
              <a:t>Figure 21: Command </a:t>
            </a:r>
            <a:r>
              <a:rPr lang="en-US" sz="1000" dirty="0" err="1" smtClean="0"/>
              <a:t>webloganalytics</a:t>
            </a:r>
            <a:r>
              <a:rPr lang="en-US" sz="1000" dirty="0" smtClean="0"/>
              <a:t> in Query Editor </a:t>
            </a:r>
            <a:endParaRPr lang="en-US"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3.PNG"/>
          <p:cNvPicPr>
            <a:picLocks noGrp="1" noChangeAspect="1"/>
          </p:cNvPicPr>
          <p:nvPr>
            <p:ph idx="1"/>
          </p:nvPr>
        </p:nvPicPr>
        <p:blipFill>
          <a:blip r:embed="rId2" cstate="print"/>
          <a:srcRect l="23304" t="14880" r="33694" b="41421"/>
          <a:stretch>
            <a:fillRect/>
          </a:stretch>
        </p:blipFill>
        <p:spPr>
          <a:xfrm>
            <a:off x="2755076" y="451262"/>
            <a:ext cx="3538848" cy="1745673"/>
          </a:xfrm>
          <a:ln>
            <a:solidFill>
              <a:schemeClr val="tx1"/>
            </a:solidFill>
          </a:ln>
        </p:spPr>
      </p:pic>
      <p:pic>
        <p:nvPicPr>
          <p:cNvPr id="5" name="Picture 4" descr="32.PNG"/>
          <p:cNvPicPr>
            <a:picLocks noChangeAspect="1"/>
          </p:cNvPicPr>
          <p:nvPr/>
        </p:nvPicPr>
        <p:blipFill>
          <a:blip r:embed="rId3" cstate="print"/>
          <a:srcRect l="1948" r="35195"/>
          <a:stretch>
            <a:fillRect/>
          </a:stretch>
        </p:blipFill>
        <p:spPr>
          <a:xfrm>
            <a:off x="1638795" y="2194417"/>
            <a:ext cx="5747657" cy="2733675"/>
          </a:xfrm>
          <a:prstGeom prst="rect">
            <a:avLst/>
          </a:prstGeom>
          <a:ln>
            <a:solidFill>
              <a:schemeClr val="tx1"/>
            </a:solidFill>
          </a:ln>
        </p:spPr>
      </p:pic>
      <p:sp>
        <p:nvSpPr>
          <p:cNvPr id="6" name="Rectangle 5"/>
          <p:cNvSpPr/>
          <p:nvPr/>
        </p:nvSpPr>
        <p:spPr>
          <a:xfrm>
            <a:off x="4227616" y="1045029"/>
            <a:ext cx="1662545" cy="225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48784" y="1708920"/>
            <a:ext cx="403761" cy="2108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1176" y="4574842"/>
            <a:ext cx="454892" cy="254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776395" y="1341692"/>
            <a:ext cx="832539" cy="43826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022802" y="1783596"/>
            <a:ext cx="1662545" cy="272749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14457" y="5094342"/>
            <a:ext cx="3978234" cy="246221"/>
          </a:xfrm>
          <a:prstGeom prst="rect">
            <a:avLst/>
          </a:prstGeom>
          <a:noFill/>
        </p:spPr>
        <p:txBody>
          <a:bodyPr wrap="square" rtlCol="0">
            <a:spAutoFit/>
          </a:bodyPr>
          <a:lstStyle/>
          <a:p>
            <a:pPr algn="ctr"/>
            <a:r>
              <a:rPr lang="en-US" sz="1000" dirty="0" smtClean="0"/>
              <a:t>Figure 22: Save and Execute </a:t>
            </a:r>
            <a:r>
              <a:rPr lang="en-US" sz="1000" dirty="0" err="1" smtClean="0"/>
              <a:t>webloganalytics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1 – BIOS Configuration</a:t>
            </a:r>
            <a:endParaRPr lang="en-US" dirty="0"/>
          </a:p>
        </p:txBody>
      </p:sp>
      <p:sp>
        <p:nvSpPr>
          <p:cNvPr id="3" name="Content Placeholder 2"/>
          <p:cNvSpPr>
            <a:spLocks noGrp="1"/>
          </p:cNvSpPr>
          <p:nvPr>
            <p:ph idx="1"/>
          </p:nvPr>
        </p:nvSpPr>
        <p:spPr/>
        <p:txBody>
          <a:bodyPr>
            <a:normAutofit/>
          </a:bodyPr>
          <a:lstStyle/>
          <a:p>
            <a:r>
              <a:rPr lang="en-US" dirty="0" smtClean="0"/>
              <a:t>Before starting the tutorial, the </a:t>
            </a:r>
            <a:r>
              <a:rPr lang="en-US" b="1" dirty="0" smtClean="0"/>
              <a:t>BIOS settings</a:t>
            </a:r>
            <a:r>
              <a:rPr lang="en-US" dirty="0" smtClean="0"/>
              <a:t> must be configured in the computer / laptop used. </a:t>
            </a:r>
          </a:p>
          <a:p>
            <a:r>
              <a:rPr lang="en-US" b="1" dirty="0" smtClean="0"/>
              <a:t>Restart </a:t>
            </a:r>
            <a:r>
              <a:rPr lang="en-US" dirty="0" smtClean="0"/>
              <a:t>the computer and immediately press </a:t>
            </a:r>
            <a:r>
              <a:rPr lang="en-US" b="1" dirty="0" smtClean="0"/>
              <a:t>F2</a:t>
            </a:r>
            <a:r>
              <a:rPr lang="en-US" dirty="0" smtClean="0"/>
              <a:t>.</a:t>
            </a:r>
          </a:p>
          <a:p>
            <a:r>
              <a:rPr lang="en-US" dirty="0" smtClean="0"/>
              <a:t>Navigate to the </a:t>
            </a:r>
            <a:r>
              <a:rPr lang="en-US" b="1" dirty="0" smtClean="0"/>
              <a:t>security settings </a:t>
            </a:r>
            <a:r>
              <a:rPr lang="en-US" dirty="0" smtClean="0"/>
              <a:t>and select the </a:t>
            </a:r>
            <a:r>
              <a:rPr lang="en-US" b="1" dirty="0" smtClean="0"/>
              <a:t>Intel Virtualization Technology (Intel VT)</a:t>
            </a:r>
            <a:r>
              <a:rPr lang="en-US" dirty="0" smtClean="0"/>
              <a:t> and </a:t>
            </a:r>
            <a:r>
              <a:rPr lang="en-US" b="1" dirty="0" smtClean="0"/>
              <a:t>enabled</a:t>
            </a:r>
            <a:r>
              <a:rPr lang="en-US" dirty="0" smtClean="0"/>
              <a:t> it. </a:t>
            </a:r>
          </a:p>
          <a:p>
            <a:r>
              <a:rPr lang="en-US" dirty="0" smtClean="0"/>
              <a:t>Navigate to the </a:t>
            </a:r>
            <a:r>
              <a:rPr lang="en-US" b="1" dirty="0" smtClean="0"/>
              <a:t>save &amp; exit </a:t>
            </a:r>
            <a:r>
              <a:rPr lang="en-US" dirty="0" smtClean="0"/>
              <a:t>menu and </a:t>
            </a:r>
            <a:r>
              <a:rPr lang="en-US" b="1" dirty="0" smtClean="0"/>
              <a:t>save</a:t>
            </a:r>
            <a:r>
              <a:rPr lang="en-US" dirty="0" smtClean="0"/>
              <a:t> the settings.</a:t>
            </a:r>
          </a:p>
          <a:p>
            <a:endParaRPr lang="en-US" dirty="0" smtClean="0"/>
          </a:p>
          <a:p>
            <a:pPr>
              <a:buNone/>
            </a:pPr>
            <a:r>
              <a:rPr lang="en-US" sz="1200" dirty="0" smtClean="0"/>
              <a:t>Note:</a:t>
            </a:r>
          </a:p>
          <a:p>
            <a:pPr marL="228600" indent="-228600">
              <a:buFont typeface="+mj-lt"/>
              <a:buAutoNum type="arabicPeriod"/>
            </a:pPr>
            <a:r>
              <a:rPr lang="en-US" sz="1200" dirty="0" smtClean="0"/>
              <a:t>Different key might need to be used for different windows to enable the BIOS settings such as F10 or F12. Press the key based on the computer preferences.</a:t>
            </a:r>
          </a:p>
          <a:p>
            <a:pPr marL="228600" indent="-228600">
              <a:buFont typeface="+mj-lt"/>
              <a:buAutoNum type="arabicPeriod"/>
            </a:pPr>
            <a:r>
              <a:rPr lang="en-US" sz="1200" dirty="0" smtClean="0"/>
              <a:t>If the Intel VT setting has been enabled, disable and enable it once again.</a:t>
            </a:r>
          </a:p>
        </p:txBody>
      </p:sp>
    </p:spTree>
    <p:extLst>
      <p:ext uri="{BB962C8B-B14F-4D97-AF65-F5344CB8AC3E}">
        <p14:creationId xmlns:p14="http://schemas.microsoft.com/office/powerpoint/2010/main" val="229395211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4.PNG"/>
          <p:cNvPicPr>
            <a:picLocks noGrp="1" noChangeAspect="1"/>
          </p:cNvPicPr>
          <p:nvPr>
            <p:ph idx="1"/>
          </p:nvPr>
        </p:nvPicPr>
        <p:blipFill>
          <a:blip r:embed="rId2" cstate="print"/>
          <a:stretch>
            <a:fillRect/>
          </a:stretch>
        </p:blipFill>
        <p:spPr>
          <a:xfrm>
            <a:off x="512419" y="443813"/>
            <a:ext cx="8218025" cy="4064000"/>
          </a:xfrm>
          <a:ln>
            <a:solidFill>
              <a:schemeClr val="tx1"/>
            </a:solidFill>
          </a:ln>
        </p:spPr>
      </p:pic>
      <p:sp>
        <p:nvSpPr>
          <p:cNvPr id="5" name="Rectangle 4"/>
          <p:cNvSpPr/>
          <p:nvPr/>
        </p:nvSpPr>
        <p:spPr>
          <a:xfrm>
            <a:off x="574204" y="827903"/>
            <a:ext cx="2786835" cy="3459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18168" y="4714504"/>
            <a:ext cx="6198919" cy="246221"/>
          </a:xfrm>
          <a:prstGeom prst="rect">
            <a:avLst/>
          </a:prstGeom>
          <a:noFill/>
        </p:spPr>
        <p:txBody>
          <a:bodyPr wrap="square" rtlCol="0">
            <a:spAutoFit/>
          </a:bodyPr>
          <a:lstStyle/>
          <a:p>
            <a:pPr algn="ctr"/>
            <a:r>
              <a:rPr lang="en-US" sz="1000" dirty="0" smtClean="0"/>
              <a:t>Figure 23: Progress Indicator</a:t>
            </a:r>
            <a:endParaRPr lang="en-US" sz="1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35.PNG"/>
          <p:cNvPicPr>
            <a:picLocks noGrp="1" noChangeAspect="1"/>
          </p:cNvPicPr>
          <p:nvPr>
            <p:ph idx="1"/>
          </p:nvPr>
        </p:nvPicPr>
        <p:blipFill>
          <a:blip r:embed="rId2" cstate="print"/>
          <a:srcRect b="26328"/>
          <a:stretch>
            <a:fillRect/>
          </a:stretch>
        </p:blipFill>
        <p:spPr>
          <a:xfrm>
            <a:off x="457200" y="632597"/>
            <a:ext cx="8229600" cy="2434624"/>
          </a:xfrm>
          <a:ln>
            <a:solidFill>
              <a:schemeClr val="tx1"/>
            </a:solidFill>
          </a:ln>
        </p:spPr>
      </p:pic>
      <p:sp>
        <p:nvSpPr>
          <p:cNvPr id="7" name="TextBox 6"/>
          <p:cNvSpPr txBox="1"/>
          <p:nvPr/>
        </p:nvSpPr>
        <p:spPr>
          <a:xfrm>
            <a:off x="2049517" y="3281161"/>
            <a:ext cx="5423338" cy="246221"/>
          </a:xfrm>
          <a:prstGeom prst="rect">
            <a:avLst/>
          </a:prstGeom>
          <a:noFill/>
        </p:spPr>
        <p:txBody>
          <a:bodyPr wrap="square" rtlCol="0">
            <a:spAutoFit/>
          </a:bodyPr>
          <a:lstStyle/>
          <a:p>
            <a:pPr algn="ctr"/>
            <a:r>
              <a:rPr lang="en-US" sz="1000" dirty="0" smtClean="0"/>
              <a:t>Figure 24: List of Tables in </a:t>
            </a:r>
            <a:r>
              <a:rPr lang="en-US" sz="1000" dirty="0" err="1" smtClean="0"/>
              <a:t>Hcat</a:t>
            </a:r>
            <a:r>
              <a:rPr lang="en-US" sz="1000" dirty="0" smtClean="0"/>
              <a:t> including </a:t>
            </a:r>
            <a:r>
              <a:rPr lang="en-US" sz="1000" dirty="0" err="1" smtClean="0"/>
              <a:t>omniture</a:t>
            </a:r>
            <a:r>
              <a:rPr lang="en-US" sz="1000" dirty="0" smtClean="0"/>
              <a:t> and </a:t>
            </a:r>
            <a:r>
              <a:rPr lang="en-US" sz="1000" dirty="0" err="1" smtClean="0"/>
              <a:t>webloganalytics</a:t>
            </a:r>
            <a:endParaRPr lang="en-US" sz="1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6.PNG"/>
          <p:cNvPicPr>
            <a:picLocks noChangeAspect="1"/>
          </p:cNvPicPr>
          <p:nvPr/>
        </p:nvPicPr>
        <p:blipFill>
          <a:blip r:embed="rId2" cstate="print"/>
          <a:srcRect l="1757" b="4329"/>
          <a:stretch>
            <a:fillRect/>
          </a:stretch>
        </p:blipFill>
        <p:spPr>
          <a:xfrm>
            <a:off x="457200" y="421834"/>
            <a:ext cx="8229600" cy="3977825"/>
          </a:xfrm>
          <a:prstGeom prst="rect">
            <a:avLst/>
          </a:prstGeom>
          <a:ln>
            <a:solidFill>
              <a:schemeClr val="tx1"/>
            </a:solidFill>
          </a:ln>
        </p:spPr>
      </p:pic>
      <p:sp>
        <p:nvSpPr>
          <p:cNvPr id="8" name="TextBox 7"/>
          <p:cNvSpPr txBox="1"/>
          <p:nvPr/>
        </p:nvSpPr>
        <p:spPr>
          <a:xfrm>
            <a:off x="1355631" y="4594466"/>
            <a:ext cx="6511159" cy="246221"/>
          </a:xfrm>
          <a:prstGeom prst="rect">
            <a:avLst/>
          </a:prstGeom>
          <a:noFill/>
        </p:spPr>
        <p:txBody>
          <a:bodyPr wrap="square" rtlCol="0">
            <a:spAutoFit/>
          </a:bodyPr>
          <a:lstStyle/>
          <a:p>
            <a:pPr algn="ctr"/>
            <a:r>
              <a:rPr lang="en-US" sz="1000" dirty="0" smtClean="0"/>
              <a:t>Figure 25: List of </a:t>
            </a:r>
            <a:r>
              <a:rPr lang="en-US" sz="1000" dirty="0" err="1" smtClean="0"/>
              <a:t>Webloganalytics</a:t>
            </a:r>
            <a:r>
              <a:rPr lang="en-US" sz="1000" dirty="0" smtClean="0"/>
              <a:t> Data</a:t>
            </a:r>
            <a:endParaRPr lang="en-US" sz="1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12: Give Permission to Use Data from </a:t>
            </a:r>
            <a:r>
              <a:rPr lang="en-US" dirty="0" err="1" smtClean="0"/>
              <a:t>Hortonworks</a:t>
            </a:r>
            <a:r>
              <a:rPr lang="en-US" dirty="0" smtClean="0"/>
              <a:t>  </a:t>
            </a:r>
            <a:endParaRPr lang="en-US" dirty="0"/>
          </a:p>
        </p:txBody>
      </p:sp>
      <p:sp>
        <p:nvSpPr>
          <p:cNvPr id="3" name="Content Placeholder 2"/>
          <p:cNvSpPr>
            <a:spLocks noGrp="1"/>
          </p:cNvSpPr>
          <p:nvPr>
            <p:ph idx="1"/>
          </p:nvPr>
        </p:nvSpPr>
        <p:spPr>
          <a:xfrm>
            <a:off x="457200" y="1392875"/>
            <a:ext cx="8229600" cy="4064000"/>
          </a:xfrm>
        </p:spPr>
        <p:txBody>
          <a:bodyPr>
            <a:normAutofit/>
          </a:bodyPr>
          <a:lstStyle/>
          <a:p>
            <a:r>
              <a:rPr lang="en-US" dirty="0" smtClean="0"/>
              <a:t>Press </a:t>
            </a:r>
            <a:r>
              <a:rPr lang="en-US" b="1" dirty="0" smtClean="0"/>
              <a:t>Alt</a:t>
            </a:r>
            <a:r>
              <a:rPr lang="en-US" dirty="0" smtClean="0"/>
              <a:t> and </a:t>
            </a:r>
            <a:r>
              <a:rPr lang="en-US" b="1" dirty="0" smtClean="0"/>
              <a:t>F5</a:t>
            </a:r>
            <a:r>
              <a:rPr lang="en-US" dirty="0" smtClean="0"/>
              <a:t> key on Oracle VM Virtual Box and login</a:t>
            </a:r>
          </a:p>
          <a:p>
            <a:pPr lvl="1"/>
            <a:r>
              <a:rPr lang="en-US" sz="1200" dirty="0" smtClean="0"/>
              <a:t>Username: root</a:t>
            </a:r>
          </a:p>
          <a:p>
            <a:pPr lvl="1"/>
            <a:r>
              <a:rPr lang="en-US" sz="1200" dirty="0" smtClean="0"/>
              <a:t>Password: </a:t>
            </a:r>
            <a:r>
              <a:rPr lang="en-US" sz="1200" dirty="0" err="1" smtClean="0"/>
              <a:t>hadoop</a:t>
            </a:r>
            <a:endParaRPr lang="en-US" sz="1200" dirty="0" smtClean="0"/>
          </a:p>
          <a:p>
            <a:r>
              <a:rPr lang="en-US" dirty="0" smtClean="0"/>
              <a:t>Type </a:t>
            </a:r>
            <a:r>
              <a:rPr lang="en-US" b="1" dirty="0" smtClean="0"/>
              <a:t>hive </a:t>
            </a:r>
            <a:r>
              <a:rPr lang="en-US" dirty="0" smtClean="0"/>
              <a:t>and</a:t>
            </a:r>
            <a:r>
              <a:rPr lang="en-US" b="1" dirty="0" smtClean="0"/>
              <a:t> </a:t>
            </a:r>
            <a:r>
              <a:rPr lang="en-US" dirty="0" smtClean="0"/>
              <a:t>wait until the word hive appear on the screen</a:t>
            </a:r>
          </a:p>
          <a:p>
            <a:r>
              <a:rPr lang="en-US" dirty="0" smtClean="0"/>
              <a:t>Type another command: </a:t>
            </a:r>
            <a:r>
              <a:rPr lang="en-US" b="1" dirty="0" smtClean="0"/>
              <a:t>Grant SELECT on table </a:t>
            </a:r>
            <a:r>
              <a:rPr lang="en-US" b="1" dirty="0" err="1" smtClean="0"/>
              <a:t>webloganlytics</a:t>
            </a:r>
            <a:r>
              <a:rPr lang="en-US" b="1" dirty="0" smtClean="0"/>
              <a:t> to user hue;</a:t>
            </a:r>
          </a:p>
          <a:p>
            <a:r>
              <a:rPr lang="en-US" dirty="0" smtClean="0"/>
              <a:t>Wait until the word </a:t>
            </a:r>
            <a:r>
              <a:rPr lang="en-US" b="1" dirty="0" smtClean="0"/>
              <a:t>time taken</a:t>
            </a:r>
            <a:r>
              <a:rPr lang="en-US" dirty="0" smtClean="0"/>
              <a:t> appears.</a:t>
            </a:r>
          </a:p>
          <a:p>
            <a:pPr>
              <a:buNone/>
            </a:pPr>
            <a:endParaRPr lang="en-US" dirty="0" smtClean="0"/>
          </a:p>
          <a:p>
            <a:pPr>
              <a:buNone/>
            </a:pPr>
            <a:r>
              <a:rPr lang="en-US" sz="1300" dirty="0" smtClean="0"/>
              <a:t>Note:</a:t>
            </a:r>
          </a:p>
          <a:p>
            <a:pPr marL="342900" indent="-342900">
              <a:buFont typeface="+mj-lt"/>
              <a:buAutoNum type="arabicPeriod"/>
            </a:pPr>
            <a:r>
              <a:rPr lang="en-US" sz="1300" dirty="0" smtClean="0"/>
              <a:t>The second command is used to give permission for the computer to use the data from Sandbox</a:t>
            </a:r>
            <a:endParaRPr lang="en-US" sz="13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3.PNG"/>
          <p:cNvPicPr>
            <a:picLocks noGrp="1" noChangeAspect="1"/>
          </p:cNvPicPr>
          <p:nvPr>
            <p:ph idx="1"/>
          </p:nvPr>
        </p:nvPicPr>
        <p:blipFill>
          <a:blip r:embed="rId2" cstate="print"/>
          <a:srcRect b="16735"/>
          <a:stretch>
            <a:fillRect/>
          </a:stretch>
        </p:blipFill>
        <p:spPr>
          <a:xfrm>
            <a:off x="760021" y="448185"/>
            <a:ext cx="7647709" cy="3950394"/>
          </a:xfrm>
          <a:ln>
            <a:solidFill>
              <a:schemeClr val="tx1"/>
            </a:solidFill>
          </a:ln>
        </p:spPr>
      </p:pic>
      <p:sp>
        <p:nvSpPr>
          <p:cNvPr id="5" name="Rectangle 4"/>
          <p:cNvSpPr/>
          <p:nvPr/>
        </p:nvSpPr>
        <p:spPr>
          <a:xfrm>
            <a:off x="831271" y="1683219"/>
            <a:ext cx="1733797" cy="43938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17568" y="2823250"/>
            <a:ext cx="439389" cy="24938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1271" y="3488268"/>
            <a:ext cx="5332023" cy="22563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24759" y="4682359"/>
            <a:ext cx="6495393" cy="246221"/>
          </a:xfrm>
          <a:prstGeom prst="rect">
            <a:avLst/>
          </a:prstGeom>
          <a:noFill/>
        </p:spPr>
        <p:txBody>
          <a:bodyPr wrap="square" rtlCol="0">
            <a:spAutoFit/>
          </a:bodyPr>
          <a:lstStyle/>
          <a:p>
            <a:pPr algn="ctr"/>
            <a:r>
              <a:rPr lang="en-US" sz="1000" dirty="0" smtClean="0"/>
              <a:t>Figure 26: Grant permission to use </a:t>
            </a:r>
            <a:r>
              <a:rPr lang="en-US" sz="1000" dirty="0" err="1" smtClean="0"/>
              <a:t>Hortonwork</a:t>
            </a:r>
            <a:r>
              <a:rPr lang="en-US" sz="1000" dirty="0" smtClean="0"/>
              <a:t> Data </a:t>
            </a:r>
            <a:endParaRPr lang="en-US" sz="1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13: Import Data to Microsoft Excel</a:t>
            </a:r>
            <a:endParaRPr lang="en-US" dirty="0"/>
          </a:p>
        </p:txBody>
      </p:sp>
      <p:sp>
        <p:nvSpPr>
          <p:cNvPr id="3" name="Content Placeholder 2"/>
          <p:cNvSpPr>
            <a:spLocks noGrp="1"/>
          </p:cNvSpPr>
          <p:nvPr>
            <p:ph idx="1"/>
          </p:nvPr>
        </p:nvSpPr>
        <p:spPr/>
        <p:txBody>
          <a:bodyPr>
            <a:normAutofit lnSpcReduction="10000"/>
          </a:bodyPr>
          <a:lstStyle/>
          <a:p>
            <a:r>
              <a:rPr lang="en-US" dirty="0" smtClean="0"/>
              <a:t>Open </a:t>
            </a:r>
            <a:r>
              <a:rPr lang="en-US" b="1" dirty="0" smtClean="0"/>
              <a:t>Microsoft Excel Professional 2013</a:t>
            </a:r>
            <a:r>
              <a:rPr lang="en-US" dirty="0" smtClean="0"/>
              <a:t>.</a:t>
            </a:r>
          </a:p>
          <a:p>
            <a:r>
              <a:rPr lang="en-US" dirty="0" smtClean="0"/>
              <a:t>Select </a:t>
            </a:r>
            <a:r>
              <a:rPr lang="en-US" b="1" dirty="0" smtClean="0"/>
              <a:t>Data</a:t>
            </a:r>
            <a:r>
              <a:rPr lang="en-US" dirty="0" smtClean="0"/>
              <a:t> </a:t>
            </a:r>
            <a:r>
              <a:rPr lang="en-US" dirty="0" smtClean="0">
                <a:sym typeface="Wingdings" pitchFamily="2" charset="2"/>
              </a:rPr>
              <a:t> </a:t>
            </a:r>
            <a:r>
              <a:rPr lang="en-US" b="1" dirty="0" smtClean="0">
                <a:sym typeface="Wingdings" pitchFamily="2" charset="2"/>
              </a:rPr>
              <a:t>From Other Sources </a:t>
            </a:r>
            <a:r>
              <a:rPr lang="en-US" dirty="0" smtClean="0">
                <a:sym typeface="Wingdings" pitchFamily="2" charset="2"/>
              </a:rPr>
              <a:t> </a:t>
            </a:r>
            <a:r>
              <a:rPr lang="en-US" b="1" dirty="0" smtClean="0">
                <a:sym typeface="Wingdings" pitchFamily="2" charset="2"/>
              </a:rPr>
              <a:t>From Microsoft Query</a:t>
            </a:r>
          </a:p>
          <a:p>
            <a:r>
              <a:rPr lang="en-US" dirty="0" smtClean="0">
                <a:sym typeface="Wingdings" pitchFamily="2" charset="2"/>
              </a:rPr>
              <a:t>Select </a:t>
            </a:r>
            <a:r>
              <a:rPr lang="en-US" b="1" dirty="0" smtClean="0">
                <a:sym typeface="Wingdings" pitchFamily="2" charset="2"/>
              </a:rPr>
              <a:t>Sample </a:t>
            </a:r>
            <a:r>
              <a:rPr lang="en-US" b="1" dirty="0" err="1" smtClean="0">
                <a:sym typeface="Wingdings" pitchFamily="2" charset="2"/>
              </a:rPr>
              <a:t>Hortonworks</a:t>
            </a:r>
            <a:r>
              <a:rPr lang="en-US" b="1" dirty="0" smtClean="0">
                <a:sym typeface="Wingdings" pitchFamily="2" charset="2"/>
              </a:rPr>
              <a:t> Hive DSN </a:t>
            </a:r>
            <a:r>
              <a:rPr lang="en-US" dirty="0" smtClean="0">
                <a:sym typeface="Wingdings" pitchFamily="2" charset="2"/>
              </a:rPr>
              <a:t>from </a:t>
            </a:r>
            <a:r>
              <a:rPr lang="en-US" b="1" dirty="0" smtClean="0">
                <a:sym typeface="Wingdings" pitchFamily="2" charset="2"/>
              </a:rPr>
              <a:t>Choose Data Source</a:t>
            </a:r>
            <a:r>
              <a:rPr lang="en-US" dirty="0" smtClean="0">
                <a:sym typeface="Wingdings" pitchFamily="2" charset="2"/>
              </a:rPr>
              <a:t> and click </a:t>
            </a:r>
            <a:r>
              <a:rPr lang="en-US" b="1" dirty="0" smtClean="0">
                <a:sym typeface="Wingdings" pitchFamily="2" charset="2"/>
              </a:rPr>
              <a:t>OK</a:t>
            </a:r>
            <a:r>
              <a:rPr lang="en-US" dirty="0" smtClean="0">
                <a:sym typeface="Wingdings" pitchFamily="2" charset="2"/>
              </a:rPr>
              <a:t>.</a:t>
            </a:r>
          </a:p>
          <a:p>
            <a:r>
              <a:rPr lang="en-US" dirty="0" smtClean="0">
                <a:sym typeface="Wingdings" pitchFamily="2" charset="2"/>
              </a:rPr>
              <a:t>In </a:t>
            </a:r>
            <a:r>
              <a:rPr lang="en-US" b="1" dirty="0" smtClean="0">
                <a:sym typeface="Wingdings" pitchFamily="2" charset="2"/>
              </a:rPr>
              <a:t>Query Wizard – Choose Column</a:t>
            </a:r>
            <a:r>
              <a:rPr lang="en-US" dirty="0" smtClean="0">
                <a:sym typeface="Wingdings" pitchFamily="2" charset="2"/>
              </a:rPr>
              <a:t>, scroll and select </a:t>
            </a:r>
            <a:r>
              <a:rPr lang="en-US" b="1" dirty="0" err="1" smtClean="0">
                <a:sym typeface="Wingdings" pitchFamily="2" charset="2"/>
              </a:rPr>
              <a:t>webloganalytics</a:t>
            </a:r>
            <a:r>
              <a:rPr lang="en-US" dirty="0" smtClean="0">
                <a:sym typeface="Wingdings" pitchFamily="2" charset="2"/>
              </a:rPr>
              <a:t>.</a:t>
            </a:r>
          </a:p>
          <a:p>
            <a:r>
              <a:rPr lang="en-US" dirty="0" smtClean="0">
                <a:sym typeface="Wingdings" pitchFamily="2" charset="2"/>
              </a:rPr>
              <a:t>Select the </a:t>
            </a:r>
            <a:r>
              <a:rPr lang="en-US" b="1" dirty="0" smtClean="0">
                <a:sym typeface="Wingdings" pitchFamily="2" charset="2"/>
              </a:rPr>
              <a:t>larger than symbol </a:t>
            </a:r>
            <a:r>
              <a:rPr lang="en-US" dirty="0" smtClean="0">
                <a:sym typeface="Wingdings" pitchFamily="2" charset="2"/>
              </a:rPr>
              <a:t>(</a:t>
            </a:r>
            <a:r>
              <a:rPr lang="en-US" b="1" dirty="0" smtClean="0">
                <a:sym typeface="Wingdings" pitchFamily="2" charset="2"/>
              </a:rPr>
              <a:t>&gt;</a:t>
            </a:r>
            <a:r>
              <a:rPr lang="en-US" dirty="0" smtClean="0">
                <a:sym typeface="Wingdings" pitchFamily="2" charset="2"/>
              </a:rPr>
              <a:t>) and click </a:t>
            </a:r>
            <a:r>
              <a:rPr lang="en-US" b="1" dirty="0" smtClean="0">
                <a:sym typeface="Wingdings" pitchFamily="2" charset="2"/>
              </a:rPr>
              <a:t>Next</a:t>
            </a:r>
            <a:r>
              <a:rPr lang="en-US" dirty="0" smtClean="0">
                <a:sym typeface="Wingdings" pitchFamily="2" charset="2"/>
              </a:rPr>
              <a:t>.</a:t>
            </a:r>
          </a:p>
          <a:p>
            <a:r>
              <a:rPr lang="en-US" dirty="0" smtClean="0">
                <a:sym typeface="Wingdings" pitchFamily="2" charset="2"/>
              </a:rPr>
              <a:t>Click </a:t>
            </a:r>
            <a:r>
              <a:rPr lang="en-US" b="1" dirty="0" smtClean="0">
                <a:sym typeface="Wingdings" pitchFamily="2" charset="2"/>
              </a:rPr>
              <a:t>Next</a:t>
            </a:r>
            <a:r>
              <a:rPr lang="en-US" dirty="0" smtClean="0">
                <a:sym typeface="Wingdings" pitchFamily="2" charset="2"/>
              </a:rPr>
              <a:t> for both </a:t>
            </a:r>
            <a:r>
              <a:rPr lang="en-US" b="1" dirty="0" smtClean="0">
                <a:sym typeface="Wingdings" pitchFamily="2" charset="2"/>
              </a:rPr>
              <a:t>Query Wizard – Filter Data </a:t>
            </a:r>
            <a:r>
              <a:rPr lang="en-US" dirty="0" smtClean="0">
                <a:sym typeface="Wingdings" pitchFamily="2" charset="2"/>
              </a:rPr>
              <a:t>and </a:t>
            </a:r>
            <a:r>
              <a:rPr lang="en-US" b="1" dirty="0" smtClean="0">
                <a:sym typeface="Wingdings" pitchFamily="2" charset="2"/>
              </a:rPr>
              <a:t>Sort Order</a:t>
            </a:r>
            <a:r>
              <a:rPr lang="en-US" dirty="0" smtClean="0">
                <a:sym typeface="Wingdings" pitchFamily="2" charset="2"/>
              </a:rPr>
              <a:t>.</a:t>
            </a:r>
          </a:p>
          <a:p>
            <a:endParaRPr lang="en-US" dirty="0" smtClean="0">
              <a:sym typeface="Wingdings" pitchFamily="2" charset="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0375"/>
            <a:ext cx="8229600" cy="4064000"/>
          </a:xfrm>
        </p:spPr>
        <p:txBody>
          <a:bodyPr/>
          <a:lstStyle/>
          <a:p>
            <a:r>
              <a:rPr lang="en-US" dirty="0" smtClean="0"/>
              <a:t>Click </a:t>
            </a:r>
            <a:r>
              <a:rPr lang="en-US" b="1" dirty="0" smtClean="0"/>
              <a:t>Finish</a:t>
            </a:r>
            <a:r>
              <a:rPr lang="en-US" dirty="0" smtClean="0"/>
              <a:t> in </a:t>
            </a:r>
            <a:r>
              <a:rPr lang="en-US" b="1" dirty="0" smtClean="0"/>
              <a:t>Query Wizard – Finish</a:t>
            </a:r>
            <a:r>
              <a:rPr lang="en-US" dirty="0" smtClean="0"/>
              <a:t>.</a:t>
            </a:r>
          </a:p>
          <a:p>
            <a:r>
              <a:rPr lang="en-US" dirty="0" smtClean="0"/>
              <a:t>Click </a:t>
            </a:r>
            <a:r>
              <a:rPr lang="en-US" b="1" dirty="0" smtClean="0"/>
              <a:t>OK</a:t>
            </a:r>
            <a:r>
              <a:rPr lang="en-US" dirty="0" smtClean="0"/>
              <a:t> for Import Data.</a:t>
            </a:r>
          </a:p>
          <a:p>
            <a:r>
              <a:rPr lang="en-US" dirty="0" smtClean="0"/>
              <a:t>The </a:t>
            </a:r>
            <a:r>
              <a:rPr lang="en-US" b="1" dirty="0" smtClean="0"/>
              <a:t>progress</a:t>
            </a:r>
            <a:r>
              <a:rPr lang="en-US" dirty="0" smtClean="0"/>
              <a:t> </a:t>
            </a:r>
            <a:r>
              <a:rPr lang="en-US" b="1" dirty="0" smtClean="0"/>
              <a:t>indicator</a:t>
            </a:r>
            <a:r>
              <a:rPr lang="en-US" dirty="0" smtClean="0"/>
              <a:t> indicates that data is still being loaded into Excel. </a:t>
            </a:r>
          </a:p>
          <a:p>
            <a:r>
              <a:rPr lang="en-US" dirty="0" smtClean="0"/>
              <a:t>Wait until the data is displayed.</a:t>
            </a:r>
          </a:p>
          <a:p>
            <a:r>
              <a:rPr lang="en-US" dirty="0" smtClean="0"/>
              <a:t>Since the data is big, ignore the </a:t>
            </a:r>
            <a:r>
              <a:rPr lang="en-US" b="1" dirty="0" smtClean="0"/>
              <a:t>Not Responding issue </a:t>
            </a:r>
            <a:r>
              <a:rPr lang="en-US" dirty="0" smtClean="0"/>
              <a:t>and just wait until all the data are being displayed on the Excel.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3.png"/>
          <p:cNvPicPr>
            <a:picLocks noGrp="1" noChangeAspect="1"/>
          </p:cNvPicPr>
          <p:nvPr>
            <p:ph idx="1"/>
          </p:nvPr>
        </p:nvPicPr>
        <p:blipFill>
          <a:blip r:embed="rId2" cstate="print"/>
          <a:srcRect r="60678" b="42296"/>
          <a:stretch>
            <a:fillRect/>
          </a:stretch>
        </p:blipFill>
        <p:spPr>
          <a:xfrm>
            <a:off x="1134088" y="332518"/>
            <a:ext cx="6715496" cy="4310734"/>
          </a:xfrm>
          <a:ln>
            <a:solidFill>
              <a:schemeClr val="tx1"/>
            </a:solidFill>
          </a:ln>
        </p:spPr>
      </p:pic>
      <p:sp>
        <p:nvSpPr>
          <p:cNvPr id="5" name="Rectangle 4"/>
          <p:cNvSpPr/>
          <p:nvPr/>
        </p:nvSpPr>
        <p:spPr>
          <a:xfrm>
            <a:off x="4500742" y="534398"/>
            <a:ext cx="665018" cy="2968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32555" y="688777"/>
            <a:ext cx="724395" cy="7956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32555" y="3966367"/>
            <a:ext cx="4001984" cy="498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2956950" y="688777"/>
            <a:ext cx="1543792" cy="3443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576939" y="1484424"/>
            <a:ext cx="1187533" cy="24819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32555" y="4809506"/>
            <a:ext cx="4001984" cy="246221"/>
          </a:xfrm>
          <a:prstGeom prst="rect">
            <a:avLst/>
          </a:prstGeom>
          <a:noFill/>
        </p:spPr>
        <p:txBody>
          <a:bodyPr wrap="square" rtlCol="0">
            <a:spAutoFit/>
          </a:bodyPr>
          <a:lstStyle/>
          <a:p>
            <a:pPr algn="ctr"/>
            <a:r>
              <a:rPr lang="en-US" sz="1000" dirty="0" smtClean="0"/>
              <a:t>Figure 27: Import Data From Microsoft Query</a:t>
            </a:r>
            <a:endParaRPr lang="en-US" sz="1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4.PNG"/>
          <p:cNvPicPr>
            <a:picLocks noGrp="1" noChangeAspect="1"/>
          </p:cNvPicPr>
          <p:nvPr>
            <p:ph idx="1"/>
          </p:nvPr>
        </p:nvPicPr>
        <p:blipFill>
          <a:blip r:embed="rId2" cstate="print"/>
          <a:stretch>
            <a:fillRect/>
          </a:stretch>
        </p:blipFill>
        <p:spPr>
          <a:xfrm>
            <a:off x="457200" y="610754"/>
            <a:ext cx="4477375" cy="2333951"/>
          </a:xfrm>
          <a:ln>
            <a:solidFill>
              <a:schemeClr val="tx1"/>
            </a:solidFill>
          </a:ln>
        </p:spPr>
      </p:pic>
      <p:pic>
        <p:nvPicPr>
          <p:cNvPr id="5" name="Picture 4" descr="45.PNG"/>
          <p:cNvPicPr>
            <a:picLocks noChangeAspect="1"/>
          </p:cNvPicPr>
          <p:nvPr/>
        </p:nvPicPr>
        <p:blipFill>
          <a:blip r:embed="rId3" cstate="print"/>
          <a:stretch>
            <a:fillRect/>
          </a:stretch>
        </p:blipFill>
        <p:spPr>
          <a:xfrm>
            <a:off x="3728519" y="1959172"/>
            <a:ext cx="4858428" cy="3029373"/>
          </a:xfrm>
          <a:prstGeom prst="rect">
            <a:avLst/>
          </a:prstGeom>
          <a:ln>
            <a:solidFill>
              <a:schemeClr val="tx1"/>
            </a:solidFill>
          </a:ln>
        </p:spPr>
      </p:pic>
      <p:sp>
        <p:nvSpPr>
          <p:cNvPr id="6" name="Rectangle 5"/>
          <p:cNvSpPr/>
          <p:nvPr/>
        </p:nvSpPr>
        <p:spPr>
          <a:xfrm>
            <a:off x="724395" y="1638795"/>
            <a:ext cx="3004124" cy="2018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95106" y="997527"/>
            <a:ext cx="878775" cy="2968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30732" y="3443842"/>
            <a:ext cx="1235034" cy="2018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02036" y="2683448"/>
            <a:ext cx="522515"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40187" y="4555045"/>
            <a:ext cx="783771" cy="261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3099457" y="1056906"/>
            <a:ext cx="712187" cy="498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275117" y="1460670"/>
            <a:ext cx="273132" cy="19000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272646" y="2944705"/>
            <a:ext cx="570015" cy="5581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408785" y="3039301"/>
            <a:ext cx="878774" cy="14369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55166" y="5088329"/>
            <a:ext cx="4786165" cy="246221"/>
          </a:xfrm>
          <a:prstGeom prst="rect">
            <a:avLst/>
          </a:prstGeom>
          <a:noFill/>
        </p:spPr>
        <p:txBody>
          <a:bodyPr wrap="square" rtlCol="0">
            <a:spAutoFit/>
          </a:bodyPr>
          <a:lstStyle/>
          <a:p>
            <a:pPr algn="ctr"/>
            <a:r>
              <a:rPr lang="en-US" sz="1000" dirty="0" smtClean="0"/>
              <a:t>Figure 28: Data Source and Data Column</a:t>
            </a:r>
            <a:endParaRPr lang="en-US" sz="1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6.PNG"/>
          <p:cNvPicPr>
            <a:picLocks noGrp="1" noChangeAspect="1"/>
          </p:cNvPicPr>
          <p:nvPr>
            <p:ph idx="1"/>
          </p:nvPr>
        </p:nvPicPr>
        <p:blipFill>
          <a:blip r:embed="rId2" cstate="print"/>
          <a:stretch>
            <a:fillRect/>
          </a:stretch>
        </p:blipFill>
        <p:spPr>
          <a:xfrm>
            <a:off x="195920" y="355180"/>
            <a:ext cx="4848902" cy="3010320"/>
          </a:xfrm>
          <a:ln>
            <a:solidFill>
              <a:schemeClr val="tx1"/>
            </a:solidFill>
          </a:ln>
        </p:spPr>
      </p:pic>
      <p:pic>
        <p:nvPicPr>
          <p:cNvPr id="5" name="Picture 4" descr="47.PNG"/>
          <p:cNvPicPr>
            <a:picLocks noChangeAspect="1"/>
          </p:cNvPicPr>
          <p:nvPr/>
        </p:nvPicPr>
        <p:blipFill>
          <a:blip r:embed="rId3" cstate="print"/>
          <a:stretch>
            <a:fillRect/>
          </a:stretch>
        </p:blipFill>
        <p:spPr>
          <a:xfrm>
            <a:off x="4197350" y="1401813"/>
            <a:ext cx="4839376" cy="3010320"/>
          </a:xfrm>
          <a:prstGeom prst="rect">
            <a:avLst/>
          </a:prstGeom>
          <a:ln>
            <a:solidFill>
              <a:schemeClr val="tx1"/>
            </a:solidFill>
          </a:ln>
        </p:spPr>
      </p:pic>
      <p:sp>
        <p:nvSpPr>
          <p:cNvPr id="6" name="Rectangle 5"/>
          <p:cNvSpPr/>
          <p:nvPr/>
        </p:nvSpPr>
        <p:spPr>
          <a:xfrm>
            <a:off x="3263900" y="2906973"/>
            <a:ext cx="836009" cy="312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86080" y="3957776"/>
            <a:ext cx="781050" cy="317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197350" y="3077556"/>
            <a:ext cx="2871745" cy="8802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39614" y="4593793"/>
            <a:ext cx="4729655" cy="246221"/>
          </a:xfrm>
          <a:prstGeom prst="rect">
            <a:avLst/>
          </a:prstGeom>
          <a:noFill/>
        </p:spPr>
        <p:txBody>
          <a:bodyPr wrap="square" rtlCol="0">
            <a:spAutoFit/>
          </a:bodyPr>
          <a:lstStyle/>
          <a:p>
            <a:pPr algn="ctr"/>
            <a:r>
              <a:rPr lang="en-US" sz="1000" dirty="0" smtClean="0"/>
              <a:t>Figure  29: Filter Data and Sort Data</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 Requirements</a:t>
            </a:r>
            <a:endParaRPr lang="en-US" dirty="0"/>
          </a:p>
        </p:txBody>
      </p:sp>
      <p:sp>
        <p:nvSpPr>
          <p:cNvPr id="3" name="Content Placeholder 2"/>
          <p:cNvSpPr>
            <a:spLocks noGrp="1"/>
          </p:cNvSpPr>
          <p:nvPr>
            <p:ph idx="1"/>
          </p:nvPr>
        </p:nvSpPr>
        <p:spPr>
          <a:xfrm>
            <a:off x="457200" y="1333500"/>
            <a:ext cx="8229600" cy="4248150"/>
          </a:xfrm>
        </p:spPr>
        <p:txBody>
          <a:bodyPr>
            <a:normAutofit/>
          </a:bodyPr>
          <a:lstStyle/>
          <a:p>
            <a:r>
              <a:rPr lang="en-US" dirty="0" smtClean="0"/>
              <a:t>The </a:t>
            </a:r>
            <a:r>
              <a:rPr lang="en-US" b="1" dirty="0" smtClean="0"/>
              <a:t>software</a:t>
            </a:r>
            <a:r>
              <a:rPr lang="en-US" dirty="0" smtClean="0"/>
              <a:t> used in tutorial must be prepared.</a:t>
            </a:r>
          </a:p>
          <a:p>
            <a:pPr lvl="1">
              <a:buFont typeface="Wingdings" pitchFamily="2" charset="2"/>
              <a:buChar char="ü"/>
            </a:pPr>
            <a:r>
              <a:rPr lang="en-US" sz="1200" b="1" dirty="0" smtClean="0"/>
              <a:t>Oracle VM Virtual Box 5.0.20 (Windows) </a:t>
            </a:r>
          </a:p>
          <a:p>
            <a:pPr lvl="1">
              <a:buFont typeface="Wingdings" pitchFamily="2" charset="2"/>
              <a:buChar char="ü"/>
            </a:pPr>
            <a:r>
              <a:rPr lang="en-US" sz="1200" b="1" dirty="0" err="1" smtClean="0"/>
              <a:t>Hortonworks</a:t>
            </a:r>
            <a:r>
              <a:rPr lang="en-US" sz="1200" b="1" dirty="0" smtClean="0"/>
              <a:t> Sandbox 2.1 </a:t>
            </a:r>
          </a:p>
          <a:p>
            <a:pPr lvl="1">
              <a:buFont typeface="Wingdings" pitchFamily="2" charset="2"/>
              <a:buChar char="ü"/>
            </a:pPr>
            <a:r>
              <a:rPr lang="en-US" sz="1200" b="1" dirty="0" err="1" smtClean="0"/>
              <a:t>Hortonworks</a:t>
            </a:r>
            <a:r>
              <a:rPr lang="en-US" sz="1200" b="1" dirty="0" smtClean="0"/>
              <a:t> ODBC driver (Windows) </a:t>
            </a:r>
          </a:p>
          <a:p>
            <a:pPr lvl="1">
              <a:buFont typeface="Wingdings" pitchFamily="2" charset="2"/>
              <a:buChar char="ü"/>
            </a:pPr>
            <a:r>
              <a:rPr lang="en-US" sz="1200" b="1" dirty="0" smtClean="0"/>
              <a:t>Microsoft Excel 2013 Professional</a:t>
            </a:r>
          </a:p>
          <a:p>
            <a:pPr lvl="1">
              <a:buFont typeface="Wingdings" pitchFamily="2" charset="2"/>
              <a:buChar char="ü"/>
            </a:pPr>
            <a:r>
              <a:rPr lang="en-US" sz="1200" b="1" dirty="0" smtClean="0"/>
              <a:t>Microsoft Silverlight</a:t>
            </a:r>
            <a:endParaRPr lang="en-US" dirty="0" smtClean="0"/>
          </a:p>
          <a:p>
            <a:r>
              <a:rPr lang="en-US" dirty="0" smtClean="0"/>
              <a:t>Download </a:t>
            </a:r>
            <a:r>
              <a:rPr lang="en-US" b="1" dirty="0" smtClean="0"/>
              <a:t>RefineDemoData.zip</a:t>
            </a:r>
            <a:r>
              <a:rPr lang="en-US" dirty="0" smtClean="0"/>
              <a:t> that are going to be used in the tutorial and </a:t>
            </a:r>
            <a:r>
              <a:rPr lang="en-US" b="1" dirty="0" smtClean="0"/>
              <a:t>extract</a:t>
            </a:r>
            <a:r>
              <a:rPr lang="en-US" dirty="0" smtClean="0"/>
              <a:t> it.</a:t>
            </a:r>
          </a:p>
          <a:p>
            <a:pPr>
              <a:buNone/>
            </a:pPr>
            <a:endParaRPr lang="en-US" sz="1200" dirty="0" smtClean="0"/>
          </a:p>
          <a:p>
            <a:pPr>
              <a:buNone/>
            </a:pPr>
            <a:r>
              <a:rPr lang="en-US" sz="1200" dirty="0" smtClean="0"/>
              <a:t>Note:</a:t>
            </a:r>
          </a:p>
          <a:p>
            <a:pPr marL="228600" indent="-228600">
              <a:buFont typeface="+mj-lt"/>
              <a:buAutoNum type="arabicPeriod"/>
            </a:pPr>
            <a:r>
              <a:rPr lang="en-US" sz="1200" dirty="0" err="1" smtClean="0"/>
              <a:t>Hortonworks</a:t>
            </a:r>
            <a:r>
              <a:rPr lang="en-US" sz="1200" dirty="0" smtClean="0"/>
              <a:t> Sandbox version 2.1 must be installed according to the computer system either </a:t>
            </a:r>
            <a:r>
              <a:rPr lang="en-US" sz="1200" b="1" dirty="0" smtClean="0"/>
              <a:t>32-bit</a:t>
            </a:r>
            <a:r>
              <a:rPr lang="en-US" sz="1200" dirty="0" smtClean="0"/>
              <a:t> or </a:t>
            </a:r>
            <a:r>
              <a:rPr lang="en-US" sz="1200" b="1" dirty="0" smtClean="0"/>
              <a:t>64-bit</a:t>
            </a:r>
          </a:p>
          <a:p>
            <a:pPr marL="228600" indent="-228600">
              <a:buFont typeface="+mj-lt"/>
              <a:buAutoNum type="arabicPeriod"/>
            </a:pPr>
            <a:r>
              <a:rPr lang="en-US" sz="1200" dirty="0" smtClean="0"/>
              <a:t>If installation of Oracle VM Virtual Box 5.0.20 </a:t>
            </a:r>
            <a:r>
              <a:rPr lang="en-US" sz="1200" b="1" dirty="0" smtClean="0"/>
              <a:t>failed</a:t>
            </a:r>
            <a:r>
              <a:rPr lang="en-US" sz="1200" dirty="0" smtClean="0"/>
              <a:t>, </a:t>
            </a:r>
            <a:r>
              <a:rPr lang="en-US" sz="1200" b="1" dirty="0" smtClean="0"/>
              <a:t>download the latest version </a:t>
            </a:r>
            <a:r>
              <a:rPr lang="en-US" sz="1200" dirty="0" smtClean="0"/>
              <a:t>of the software at </a:t>
            </a:r>
            <a:r>
              <a:rPr lang="en-US" sz="1200" b="1" dirty="0" smtClean="0">
                <a:hlinkClick r:id="rId2"/>
              </a:rPr>
              <a:t>https://www.virtualbox.org/wiki/Downloads</a:t>
            </a:r>
            <a:endParaRPr lang="en-US" sz="1200" b="1" dirty="0" smtClean="0"/>
          </a:p>
          <a:p>
            <a:pPr marL="228600" indent="-228600">
              <a:buFont typeface="+mj-lt"/>
              <a:buAutoNum type="arabicPeriod"/>
            </a:pPr>
            <a:r>
              <a:rPr lang="en-US" sz="1200" b="1" dirty="0" smtClean="0"/>
              <a:t>RefineDemoData.zip </a:t>
            </a:r>
            <a:r>
              <a:rPr lang="en-US" sz="1200" dirty="0" smtClean="0"/>
              <a:t>can be downloaded at </a:t>
            </a:r>
            <a:r>
              <a:rPr lang="en-US" sz="1200" b="1" dirty="0" smtClean="0">
                <a:hlinkClick r:id="rId3"/>
              </a:rPr>
              <a:t>http://hortonworks.com/hadoop-tutorial/how-to-visualize-website-clickstream-data/#section_2</a:t>
            </a:r>
            <a:endParaRPr lang="en-US" sz="1200" b="1" dirty="0" smtClean="0"/>
          </a:p>
          <a:p>
            <a:pPr marL="228600" indent="-228600">
              <a:buFont typeface="+mj-lt"/>
              <a:buAutoNum type="arabicPeriod"/>
            </a:pPr>
            <a:r>
              <a:rPr lang="en-US" sz="1200" dirty="0" smtClean="0"/>
              <a:t>Download Microsoft Silverlight at </a:t>
            </a:r>
            <a:r>
              <a:rPr lang="en-US" sz="1200" b="1" dirty="0" smtClean="0">
                <a:hlinkClick r:id="rId4"/>
              </a:rPr>
              <a:t>https://www.microsoft.com/getsilverlight/Get-Started/Install/Default.aspx</a:t>
            </a:r>
            <a:endParaRPr lang="en-US" sz="1200" b="1" dirty="0" smtClean="0"/>
          </a:p>
          <a:p>
            <a:pPr marL="228600" indent="-228600">
              <a:buNone/>
            </a:pPr>
            <a:endParaRPr lang="en-US" sz="1200" b="1" dirty="0" smtClean="0"/>
          </a:p>
        </p:txBody>
      </p:sp>
    </p:spTree>
    <p:extLst>
      <p:ext uri="{BB962C8B-B14F-4D97-AF65-F5344CB8AC3E}">
        <p14:creationId xmlns:p14="http://schemas.microsoft.com/office/powerpoint/2010/main" val="488389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8.PNG"/>
          <p:cNvPicPr>
            <a:picLocks noGrp="1" noChangeAspect="1"/>
          </p:cNvPicPr>
          <p:nvPr>
            <p:ph idx="1"/>
          </p:nvPr>
        </p:nvPicPr>
        <p:blipFill>
          <a:blip r:embed="rId2" cstate="print"/>
          <a:stretch>
            <a:fillRect/>
          </a:stretch>
        </p:blipFill>
        <p:spPr>
          <a:xfrm>
            <a:off x="521962" y="383758"/>
            <a:ext cx="4829849" cy="2981741"/>
          </a:xfrm>
        </p:spPr>
      </p:pic>
      <p:sp>
        <p:nvSpPr>
          <p:cNvPr id="5" name="Rectangle 4"/>
          <p:cNvSpPr/>
          <p:nvPr/>
        </p:nvSpPr>
        <p:spPr>
          <a:xfrm>
            <a:off x="3633850" y="2942465"/>
            <a:ext cx="772510" cy="225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49.PNG"/>
          <p:cNvPicPr>
            <a:picLocks noChangeAspect="1"/>
          </p:cNvPicPr>
          <p:nvPr/>
        </p:nvPicPr>
        <p:blipFill>
          <a:blip r:embed="rId3" cstate="print"/>
          <a:stretch>
            <a:fillRect/>
          </a:stretch>
        </p:blipFill>
        <p:spPr>
          <a:xfrm>
            <a:off x="5470568" y="2179718"/>
            <a:ext cx="3048426" cy="2819794"/>
          </a:xfrm>
          <a:prstGeom prst="rect">
            <a:avLst/>
          </a:prstGeom>
        </p:spPr>
      </p:pic>
      <p:sp>
        <p:nvSpPr>
          <p:cNvPr id="7" name="Rectangle 6"/>
          <p:cNvSpPr/>
          <p:nvPr/>
        </p:nvSpPr>
        <p:spPr>
          <a:xfrm>
            <a:off x="6804561" y="4589596"/>
            <a:ext cx="831273" cy="2850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618963" y="2942465"/>
            <a:ext cx="2647583" cy="163401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81503" y="4999512"/>
            <a:ext cx="4792718" cy="246221"/>
          </a:xfrm>
          <a:prstGeom prst="rect">
            <a:avLst/>
          </a:prstGeom>
          <a:noFill/>
        </p:spPr>
        <p:txBody>
          <a:bodyPr wrap="square" rtlCol="0">
            <a:spAutoFit/>
          </a:bodyPr>
          <a:lstStyle/>
          <a:p>
            <a:pPr algn="ctr"/>
            <a:r>
              <a:rPr lang="en-US" sz="1000" dirty="0" smtClean="0"/>
              <a:t>Figure 30: Finish Import</a:t>
            </a:r>
            <a:endParaRPr lang="en-US" sz="1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0.PNG"/>
          <p:cNvPicPr>
            <a:picLocks noGrp="1" noChangeAspect="1"/>
          </p:cNvPicPr>
          <p:nvPr>
            <p:ph idx="1"/>
          </p:nvPr>
        </p:nvPicPr>
        <p:blipFill>
          <a:blip r:embed="rId2" cstate="print"/>
          <a:srcRect r="72958" b="75544"/>
          <a:stretch>
            <a:fillRect/>
          </a:stretch>
        </p:blipFill>
        <p:spPr>
          <a:xfrm>
            <a:off x="2117558" y="687515"/>
            <a:ext cx="4740442" cy="1863180"/>
          </a:xfrm>
          <a:ln>
            <a:solidFill>
              <a:schemeClr val="tx1"/>
            </a:solidFill>
          </a:ln>
        </p:spPr>
      </p:pic>
      <p:sp>
        <p:nvSpPr>
          <p:cNvPr id="5" name="Rectangle 4"/>
          <p:cNvSpPr/>
          <p:nvPr/>
        </p:nvSpPr>
        <p:spPr>
          <a:xfrm>
            <a:off x="2117558" y="687515"/>
            <a:ext cx="3609474" cy="299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80593" y="2790497"/>
            <a:ext cx="4114800" cy="246221"/>
          </a:xfrm>
          <a:prstGeom prst="rect">
            <a:avLst/>
          </a:prstGeom>
          <a:noFill/>
        </p:spPr>
        <p:txBody>
          <a:bodyPr wrap="square" rtlCol="0">
            <a:spAutoFit/>
          </a:bodyPr>
          <a:lstStyle/>
          <a:p>
            <a:pPr algn="ctr"/>
            <a:r>
              <a:rPr lang="en-US" sz="1000" dirty="0" smtClean="0"/>
              <a:t>Figure 31: Loading </a:t>
            </a:r>
            <a:r>
              <a:rPr lang="en-US" sz="1000" dirty="0" err="1" smtClean="0"/>
              <a:t>Webloganalytics</a:t>
            </a:r>
            <a:r>
              <a:rPr lang="en-US" sz="1000" dirty="0" smtClean="0"/>
              <a:t> data </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1.PNG"/>
          <p:cNvPicPr>
            <a:picLocks noGrp="1" noChangeAspect="1"/>
          </p:cNvPicPr>
          <p:nvPr>
            <p:ph idx="1"/>
          </p:nvPr>
        </p:nvPicPr>
        <p:blipFill>
          <a:blip r:embed="rId2" cstate="print"/>
          <a:stretch>
            <a:fillRect/>
          </a:stretch>
        </p:blipFill>
        <p:spPr>
          <a:xfrm>
            <a:off x="1900943" y="443164"/>
            <a:ext cx="5342113" cy="4064000"/>
          </a:xfrm>
          <a:ln>
            <a:solidFill>
              <a:schemeClr val="tx1"/>
            </a:solidFill>
          </a:ln>
        </p:spPr>
      </p:pic>
      <p:sp>
        <p:nvSpPr>
          <p:cNvPr id="5" name="TextBox 4"/>
          <p:cNvSpPr txBox="1"/>
          <p:nvPr/>
        </p:nvSpPr>
        <p:spPr>
          <a:xfrm>
            <a:off x="2051437" y="4683318"/>
            <a:ext cx="4890052" cy="246221"/>
          </a:xfrm>
          <a:prstGeom prst="rect">
            <a:avLst/>
          </a:prstGeom>
          <a:noFill/>
        </p:spPr>
        <p:txBody>
          <a:bodyPr wrap="square" rtlCol="0">
            <a:spAutoFit/>
          </a:bodyPr>
          <a:lstStyle/>
          <a:p>
            <a:pPr algn="ctr"/>
            <a:r>
              <a:rPr lang="en-US" sz="1000" dirty="0" smtClean="0"/>
              <a:t>Figure 32:  </a:t>
            </a:r>
            <a:r>
              <a:rPr lang="en-US" sz="1000" dirty="0" err="1" smtClean="0"/>
              <a:t>Webloganalytics</a:t>
            </a:r>
            <a:r>
              <a:rPr lang="en-US" sz="1000" dirty="0" smtClean="0"/>
              <a:t> data</a:t>
            </a:r>
            <a:endParaRPr lang="en-US"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14: Analyze data using Power View</a:t>
            </a:r>
            <a:endParaRPr lang="en-US" dirty="0"/>
          </a:p>
        </p:txBody>
      </p:sp>
      <p:sp>
        <p:nvSpPr>
          <p:cNvPr id="3" name="Content Placeholder 2"/>
          <p:cNvSpPr>
            <a:spLocks noGrp="1"/>
          </p:cNvSpPr>
          <p:nvPr>
            <p:ph idx="1"/>
          </p:nvPr>
        </p:nvSpPr>
        <p:spPr/>
        <p:txBody>
          <a:bodyPr>
            <a:normAutofit lnSpcReduction="10000"/>
          </a:bodyPr>
          <a:lstStyle/>
          <a:p>
            <a:r>
              <a:rPr lang="en-US" dirty="0" smtClean="0"/>
              <a:t>We use Power View function in Excel to analyze the big data.</a:t>
            </a:r>
          </a:p>
          <a:p>
            <a:r>
              <a:rPr lang="en-US" dirty="0" smtClean="0"/>
              <a:t>Open </a:t>
            </a:r>
            <a:r>
              <a:rPr lang="en-US" b="1" dirty="0" smtClean="0"/>
              <a:t>Power View </a:t>
            </a:r>
            <a:r>
              <a:rPr lang="en-US" dirty="0" smtClean="0"/>
              <a:t>to start analyzing data. Click </a:t>
            </a:r>
            <a:r>
              <a:rPr lang="en-US" b="1" dirty="0" smtClean="0"/>
              <a:t>Insert</a:t>
            </a:r>
            <a:r>
              <a:rPr lang="en-US" dirty="0" smtClean="0"/>
              <a:t> then </a:t>
            </a:r>
            <a:r>
              <a:rPr lang="en-US" b="1" dirty="0" smtClean="0"/>
              <a:t>Power View</a:t>
            </a:r>
            <a:r>
              <a:rPr lang="en-US" dirty="0" smtClean="0"/>
              <a:t>.</a:t>
            </a:r>
          </a:p>
          <a:p>
            <a:r>
              <a:rPr lang="en-US" dirty="0" smtClean="0"/>
              <a:t>The</a:t>
            </a:r>
            <a:r>
              <a:rPr lang="en-US" b="1" dirty="0" smtClean="0"/>
              <a:t> Power View </a:t>
            </a:r>
            <a:r>
              <a:rPr lang="en-US" dirty="0" smtClean="0"/>
              <a:t>is opened as </a:t>
            </a:r>
            <a:r>
              <a:rPr lang="en-US" b="1" dirty="0" smtClean="0"/>
              <a:t>Figure 32</a:t>
            </a:r>
            <a:r>
              <a:rPr lang="en-US" dirty="0" smtClean="0"/>
              <a:t>.</a:t>
            </a:r>
          </a:p>
          <a:p>
            <a:pPr lvl="1">
              <a:buFont typeface="Wingdings" pitchFamily="2" charset="2"/>
              <a:buChar char="Ø"/>
            </a:pPr>
            <a:r>
              <a:rPr lang="en-US" sz="1300" dirty="0" smtClean="0"/>
              <a:t>1 – Content area</a:t>
            </a:r>
          </a:p>
          <a:p>
            <a:pPr lvl="1">
              <a:buFont typeface="Wingdings" pitchFamily="2" charset="2"/>
              <a:buChar char="Ø"/>
            </a:pPr>
            <a:r>
              <a:rPr lang="en-US" sz="1300" dirty="0" smtClean="0"/>
              <a:t>2 – Filter area</a:t>
            </a:r>
          </a:p>
          <a:p>
            <a:pPr lvl="1">
              <a:buFont typeface="Wingdings" pitchFamily="2" charset="2"/>
              <a:buChar char="Ø"/>
            </a:pPr>
            <a:r>
              <a:rPr lang="en-US" sz="1300" dirty="0" smtClean="0"/>
              <a:t>3 – Power View Fields area</a:t>
            </a:r>
          </a:p>
          <a:p>
            <a:pPr>
              <a:buNone/>
            </a:pPr>
            <a:endParaRPr lang="en-US" dirty="0" smtClean="0"/>
          </a:p>
          <a:p>
            <a:pPr>
              <a:buNone/>
            </a:pPr>
            <a:endParaRPr lang="en-US" dirty="0" smtClean="0"/>
          </a:p>
          <a:p>
            <a:pPr marL="228600" indent="-228600">
              <a:buNone/>
            </a:pPr>
            <a:r>
              <a:rPr lang="en-US" sz="1200" dirty="0" smtClean="0"/>
              <a:t>Note:</a:t>
            </a:r>
          </a:p>
          <a:p>
            <a:pPr marL="228600" indent="-228600">
              <a:buFont typeface="+mj-lt"/>
              <a:buAutoNum type="arabicPeriod"/>
            </a:pPr>
            <a:r>
              <a:rPr lang="en-US" sz="1200" dirty="0" smtClean="0"/>
              <a:t>Power view can be open as many as you want. Go to Insert </a:t>
            </a:r>
            <a:r>
              <a:rPr lang="en-US" sz="1200" dirty="0" smtClean="0">
                <a:sym typeface="Wingdings" pitchFamily="2" charset="2"/>
              </a:rPr>
              <a:t> Power View</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0.PNG"/>
          <p:cNvPicPr>
            <a:picLocks noGrp="1" noChangeAspect="1"/>
          </p:cNvPicPr>
          <p:nvPr>
            <p:ph idx="1"/>
          </p:nvPr>
        </p:nvPicPr>
        <p:blipFill>
          <a:blip r:embed="rId2" cstate="print"/>
          <a:srcRect r="49433" b="79981"/>
          <a:stretch>
            <a:fillRect/>
          </a:stretch>
        </p:blipFill>
        <p:spPr>
          <a:xfrm>
            <a:off x="750804" y="595423"/>
            <a:ext cx="7336291" cy="3267129"/>
          </a:xfrm>
          <a:ln>
            <a:solidFill>
              <a:schemeClr val="tx1"/>
            </a:solidFill>
          </a:ln>
        </p:spPr>
      </p:pic>
      <p:sp>
        <p:nvSpPr>
          <p:cNvPr id="5" name="Rectangle 4"/>
          <p:cNvSpPr/>
          <p:nvPr/>
        </p:nvSpPr>
        <p:spPr>
          <a:xfrm>
            <a:off x="1733803" y="1036184"/>
            <a:ext cx="514786" cy="3199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6543306" y="1403620"/>
            <a:ext cx="463138" cy="11614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2398816" y="1403620"/>
            <a:ext cx="3978233" cy="698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488109" y="4162097"/>
            <a:ext cx="5518335" cy="246221"/>
          </a:xfrm>
          <a:prstGeom prst="rect">
            <a:avLst/>
          </a:prstGeom>
          <a:noFill/>
        </p:spPr>
        <p:txBody>
          <a:bodyPr wrap="square" rtlCol="0">
            <a:spAutoFit/>
          </a:bodyPr>
          <a:lstStyle/>
          <a:p>
            <a:pPr algn="ctr"/>
            <a:r>
              <a:rPr lang="en-US" sz="1000" dirty="0" smtClean="0"/>
              <a:t>Figure 33: Open Power View</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5.PNG"/>
          <p:cNvPicPr>
            <a:picLocks noGrp="1" noChangeAspect="1"/>
          </p:cNvPicPr>
          <p:nvPr>
            <p:ph idx="1"/>
          </p:nvPr>
        </p:nvPicPr>
        <p:blipFill>
          <a:blip r:embed="rId2" cstate="print"/>
          <a:stretch>
            <a:fillRect/>
          </a:stretch>
        </p:blipFill>
        <p:spPr>
          <a:xfrm>
            <a:off x="579445" y="537853"/>
            <a:ext cx="7985109" cy="4064000"/>
          </a:xfrm>
          <a:ln>
            <a:solidFill>
              <a:schemeClr val="tx1"/>
            </a:solidFill>
          </a:ln>
        </p:spPr>
      </p:pic>
      <p:sp>
        <p:nvSpPr>
          <p:cNvPr id="5" name="Rectangle 4"/>
          <p:cNvSpPr/>
          <p:nvPr/>
        </p:nvSpPr>
        <p:spPr>
          <a:xfrm>
            <a:off x="933450" y="1114425"/>
            <a:ext cx="4086225" cy="296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10225" y="1114425"/>
            <a:ext cx="1419225" cy="1828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7600" y="971551"/>
            <a:ext cx="1096954" cy="2914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8" name="Rectangle 7"/>
          <p:cNvSpPr/>
          <p:nvPr/>
        </p:nvSpPr>
        <p:spPr>
          <a:xfrm>
            <a:off x="2677581" y="3305175"/>
            <a:ext cx="569387" cy="923330"/>
          </a:xfrm>
          <a:prstGeom prst="rect">
            <a:avLst/>
          </a:prstGeom>
          <a:noFill/>
        </p:spPr>
        <p:txBody>
          <a:bodyPr wrap="square" lIns="91440" tIns="45720" rIns="91440" bIns="45720">
            <a:spAutoFit/>
          </a:bodyPr>
          <a:lstStyle/>
          <a:p>
            <a:pPr algn="ctr"/>
            <a:r>
              <a:rPr lang="en-US" sz="5400" b="1" dirty="0" smtClean="0">
                <a:ln w="17780" cmpd="sng">
                  <a:solidFill>
                    <a:schemeClr val="tx1"/>
                  </a:solidFill>
                  <a:prstDash val="solid"/>
                  <a:miter lim="800000"/>
                </a:ln>
                <a:effectLst>
                  <a:outerShdw blurRad="50800" algn="tl" rotWithShape="0">
                    <a:srgbClr val="000000"/>
                  </a:outerShdw>
                </a:effectLst>
              </a:rPr>
              <a:t>1</a:t>
            </a:r>
            <a:endParaRPr lang="en-US" sz="5400" b="1" dirty="0">
              <a:ln w="17780" cmpd="sng">
                <a:solidFill>
                  <a:schemeClr val="tx1"/>
                </a:solidFill>
                <a:prstDash val="solid"/>
                <a:miter lim="800000"/>
              </a:ln>
              <a:effectLst>
                <a:outerShdw blurRad="50800" algn="tl" rotWithShape="0">
                  <a:srgbClr val="000000"/>
                </a:outerShdw>
              </a:effectLst>
            </a:endParaRPr>
          </a:p>
        </p:txBody>
      </p:sp>
      <p:sp>
        <p:nvSpPr>
          <p:cNvPr id="9" name="Rectangle 8"/>
          <p:cNvSpPr/>
          <p:nvPr/>
        </p:nvSpPr>
        <p:spPr>
          <a:xfrm>
            <a:off x="6068481" y="1771650"/>
            <a:ext cx="569387" cy="923330"/>
          </a:xfrm>
          <a:prstGeom prst="rect">
            <a:avLst/>
          </a:prstGeom>
          <a:noFill/>
        </p:spPr>
        <p:txBody>
          <a:bodyPr wrap="none" lIns="91440" tIns="45720" rIns="91440" bIns="45720">
            <a:spAutoFit/>
          </a:bodyPr>
          <a:lstStyle/>
          <a:p>
            <a:pPr algn="ctr"/>
            <a:r>
              <a:rPr lang="en-US" sz="5400" b="1" dirty="0" smtClean="0">
                <a:ln w="17780" cmpd="sng">
                  <a:solidFill>
                    <a:schemeClr val="tx1"/>
                  </a:solidFill>
                  <a:prstDash val="solid"/>
                  <a:miter lim="800000"/>
                </a:ln>
                <a:effectLst>
                  <a:outerShdw blurRad="50800" algn="tl" rotWithShape="0">
                    <a:srgbClr val="000000"/>
                  </a:outerShdw>
                </a:effectLst>
              </a:rPr>
              <a:t>2</a:t>
            </a:r>
            <a:endParaRPr lang="en-US" sz="5400" b="1" dirty="0">
              <a:ln w="17780" cmpd="sng">
                <a:solidFill>
                  <a:schemeClr val="tx1"/>
                </a:solidFill>
                <a:prstDash val="solid"/>
                <a:miter lim="800000"/>
              </a:ln>
              <a:effectLst>
                <a:outerShdw blurRad="50800" algn="tl" rotWithShape="0">
                  <a:srgbClr val="000000"/>
                </a:outerShdw>
              </a:effectLst>
            </a:endParaRPr>
          </a:p>
        </p:txBody>
      </p:sp>
      <p:sp>
        <p:nvSpPr>
          <p:cNvPr id="10" name="Rectangle 9"/>
          <p:cNvSpPr/>
          <p:nvPr/>
        </p:nvSpPr>
        <p:spPr>
          <a:xfrm>
            <a:off x="7773456" y="2019895"/>
            <a:ext cx="569387" cy="923330"/>
          </a:xfrm>
          <a:prstGeom prst="rect">
            <a:avLst/>
          </a:prstGeom>
          <a:noFill/>
        </p:spPr>
        <p:txBody>
          <a:bodyPr wrap="none" lIns="91440" tIns="45720" rIns="91440" bIns="45720">
            <a:spAutoFit/>
          </a:bodyPr>
          <a:lstStyle/>
          <a:p>
            <a:pPr algn="ctr"/>
            <a:r>
              <a:rPr lang="en-US" sz="5400" b="1" cap="none" spc="0" dirty="0" smtClean="0">
                <a:ln w="17780" cmpd="sng">
                  <a:solidFill>
                    <a:schemeClr val="tx1"/>
                  </a:solidFill>
                  <a:prstDash val="solid"/>
                  <a:miter lim="800000"/>
                </a:ln>
                <a:effectLst>
                  <a:outerShdw blurRad="50800" algn="tl" rotWithShape="0">
                    <a:srgbClr val="000000"/>
                  </a:outerShdw>
                </a:effectLst>
              </a:rPr>
              <a:t>3</a:t>
            </a:r>
            <a:endParaRPr lang="en-US" sz="5400" b="1" cap="none" spc="0" dirty="0">
              <a:ln w="17780" cmpd="sng">
                <a:solidFill>
                  <a:schemeClr val="tx1"/>
                </a:solidFill>
                <a:prstDash val="solid"/>
                <a:miter lim="800000"/>
              </a:ln>
              <a:effectLst>
                <a:outerShdw blurRad="50800" algn="tl" rotWithShape="0">
                  <a:srgbClr val="000000"/>
                </a:outerShdw>
              </a:effectLst>
            </a:endParaRPr>
          </a:p>
        </p:txBody>
      </p:sp>
      <p:sp>
        <p:nvSpPr>
          <p:cNvPr id="11" name="TextBox 10"/>
          <p:cNvSpPr txBox="1"/>
          <p:nvPr/>
        </p:nvSpPr>
        <p:spPr>
          <a:xfrm>
            <a:off x="2677581" y="4752975"/>
            <a:ext cx="3237444" cy="246221"/>
          </a:xfrm>
          <a:prstGeom prst="rect">
            <a:avLst/>
          </a:prstGeom>
          <a:noFill/>
        </p:spPr>
        <p:txBody>
          <a:bodyPr wrap="square" rtlCol="0">
            <a:spAutoFit/>
          </a:bodyPr>
          <a:lstStyle/>
          <a:p>
            <a:pPr algn="ctr"/>
            <a:r>
              <a:rPr lang="en-US" sz="1000" dirty="0" smtClean="0"/>
              <a:t>Figure 34: Power View with data</a:t>
            </a:r>
            <a:endParaRPr lang="en-US" sz="1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 Maps</a:t>
            </a:r>
            <a:endParaRPr lang="en-US" dirty="0"/>
          </a:p>
        </p:txBody>
      </p:sp>
      <p:sp>
        <p:nvSpPr>
          <p:cNvPr id="3" name="Content Placeholder 2"/>
          <p:cNvSpPr>
            <a:spLocks noGrp="1"/>
          </p:cNvSpPr>
          <p:nvPr>
            <p:ph idx="1"/>
          </p:nvPr>
        </p:nvSpPr>
        <p:spPr/>
        <p:txBody>
          <a:bodyPr/>
          <a:lstStyle/>
          <a:p>
            <a:r>
              <a:rPr lang="en-US" dirty="0" smtClean="0"/>
              <a:t>Use the same Power View as Figure 32.</a:t>
            </a:r>
          </a:p>
          <a:p>
            <a:r>
              <a:rPr lang="en-US" dirty="0" smtClean="0"/>
              <a:t>Firstly, In </a:t>
            </a:r>
            <a:r>
              <a:rPr lang="en-US" b="1" dirty="0" smtClean="0"/>
              <a:t>Power View Fields</a:t>
            </a:r>
            <a:r>
              <a:rPr lang="en-US" dirty="0" smtClean="0"/>
              <a:t>, only </a:t>
            </a:r>
            <a:r>
              <a:rPr lang="en-US" b="1" dirty="0" smtClean="0"/>
              <a:t>country checkbox </a:t>
            </a:r>
            <a:r>
              <a:rPr lang="en-US" dirty="0" smtClean="0"/>
              <a:t>is left selected.</a:t>
            </a:r>
          </a:p>
          <a:p>
            <a:r>
              <a:rPr lang="en-US" b="1" dirty="0" smtClean="0"/>
              <a:t>Country field </a:t>
            </a:r>
            <a:r>
              <a:rPr lang="en-US" dirty="0" smtClean="0"/>
              <a:t>then is dragged into the fields in the bottom.</a:t>
            </a:r>
          </a:p>
          <a:p>
            <a:r>
              <a:rPr lang="en-US" dirty="0" smtClean="0"/>
              <a:t> In the </a:t>
            </a:r>
            <a:r>
              <a:rPr lang="en-US" b="1" dirty="0" smtClean="0"/>
              <a:t>content area</a:t>
            </a:r>
            <a:r>
              <a:rPr lang="en-US" dirty="0" smtClean="0"/>
              <a:t>, list of country is listed as per selected in Power View Fields.</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6.PNG"/>
          <p:cNvPicPr>
            <a:picLocks noGrp="1" noChangeAspect="1"/>
          </p:cNvPicPr>
          <p:nvPr>
            <p:ph idx="1"/>
          </p:nvPr>
        </p:nvPicPr>
        <p:blipFill>
          <a:blip r:embed="rId2" cstate="print"/>
          <a:stretch>
            <a:fillRect/>
          </a:stretch>
        </p:blipFill>
        <p:spPr>
          <a:xfrm>
            <a:off x="457200" y="471858"/>
            <a:ext cx="8229600" cy="3767984"/>
          </a:xfrm>
          <a:ln>
            <a:solidFill>
              <a:schemeClr val="tx1"/>
            </a:solidFill>
          </a:ln>
        </p:spPr>
      </p:pic>
      <p:sp>
        <p:nvSpPr>
          <p:cNvPr id="5" name="Rectangle 4"/>
          <p:cNvSpPr/>
          <p:nvPr/>
        </p:nvSpPr>
        <p:spPr>
          <a:xfrm>
            <a:off x="7434470" y="471858"/>
            <a:ext cx="1137036" cy="1261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434470" y="2552371"/>
            <a:ext cx="1137036" cy="3498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590261" y="4381169"/>
            <a:ext cx="5359179" cy="246221"/>
          </a:xfrm>
          <a:prstGeom prst="rect">
            <a:avLst/>
          </a:prstGeom>
          <a:noFill/>
        </p:spPr>
        <p:txBody>
          <a:bodyPr wrap="square" rtlCol="0">
            <a:spAutoFit/>
          </a:bodyPr>
          <a:lstStyle/>
          <a:p>
            <a:pPr algn="ctr"/>
            <a:r>
              <a:rPr lang="en-US" sz="1000" dirty="0" smtClean="0"/>
              <a:t>Figure 35: Select Country Checkbox</a:t>
            </a:r>
            <a:endParaRPr lang="en-US" sz="1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8173"/>
            <a:ext cx="8229600" cy="4064000"/>
          </a:xfrm>
        </p:spPr>
        <p:txBody>
          <a:bodyPr/>
          <a:lstStyle/>
          <a:p>
            <a:r>
              <a:rPr lang="en-US" dirty="0" smtClean="0"/>
              <a:t>Click </a:t>
            </a:r>
            <a:r>
              <a:rPr lang="en-US" b="1" dirty="0" smtClean="0"/>
              <a:t>Design</a:t>
            </a:r>
            <a:r>
              <a:rPr lang="en-US" dirty="0" smtClean="0"/>
              <a:t> and select </a:t>
            </a:r>
            <a:r>
              <a:rPr lang="en-US" b="1" dirty="0" smtClean="0"/>
              <a:t>Map</a:t>
            </a:r>
            <a:r>
              <a:rPr lang="en-US" dirty="0" smtClean="0"/>
              <a:t>.</a:t>
            </a:r>
          </a:p>
          <a:p>
            <a:r>
              <a:rPr lang="en-US" dirty="0" smtClean="0"/>
              <a:t>A map consists of the country available in the data appears.</a:t>
            </a:r>
          </a:p>
          <a:p>
            <a:r>
              <a:rPr lang="en-US" dirty="0" smtClean="0"/>
              <a:t>To display a more accurate result, click </a:t>
            </a:r>
            <a:r>
              <a:rPr lang="en-US" b="1" dirty="0" smtClean="0"/>
              <a:t>Enable Content </a:t>
            </a:r>
            <a:r>
              <a:rPr lang="en-US" dirty="0" smtClean="0"/>
              <a:t>to give permission to Bing to use the data.</a:t>
            </a:r>
          </a:p>
          <a:p>
            <a:r>
              <a:rPr lang="en-US" dirty="0" smtClean="0"/>
              <a:t>Once we enable the content, we can see </a:t>
            </a:r>
            <a:r>
              <a:rPr lang="en-US" b="1" dirty="0" smtClean="0"/>
              <a:t>blue circle </a:t>
            </a:r>
            <a:r>
              <a:rPr lang="en-US" dirty="0" smtClean="0"/>
              <a:t>on the map which shows the location of country (</a:t>
            </a:r>
            <a:r>
              <a:rPr lang="en-US" b="1" dirty="0" smtClean="0"/>
              <a:t>Figure 37</a:t>
            </a:r>
            <a:r>
              <a:rPr lang="en-US" dirty="0" smtClean="0"/>
              <a:t>).</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7.PNG"/>
          <p:cNvPicPr>
            <a:picLocks noGrp="1" noChangeAspect="1"/>
          </p:cNvPicPr>
          <p:nvPr>
            <p:ph idx="1"/>
          </p:nvPr>
        </p:nvPicPr>
        <p:blipFill>
          <a:blip r:embed="rId2" cstate="print"/>
          <a:stretch>
            <a:fillRect/>
          </a:stretch>
        </p:blipFill>
        <p:spPr>
          <a:xfrm>
            <a:off x="537418" y="514350"/>
            <a:ext cx="8069163" cy="4064000"/>
          </a:xfrm>
          <a:ln>
            <a:solidFill>
              <a:schemeClr val="tx1"/>
            </a:solidFill>
          </a:ln>
        </p:spPr>
      </p:pic>
      <p:sp>
        <p:nvSpPr>
          <p:cNvPr id="5" name="Rectangle 4"/>
          <p:cNvSpPr/>
          <p:nvPr/>
        </p:nvSpPr>
        <p:spPr>
          <a:xfrm>
            <a:off x="537418" y="972922"/>
            <a:ext cx="4107734" cy="175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FF0000"/>
                </a:solidFill>
              </a:ln>
              <a:noFill/>
            </a:endParaRPr>
          </a:p>
        </p:txBody>
      </p:sp>
      <p:sp>
        <p:nvSpPr>
          <p:cNvPr id="6" name="Rectangle 5"/>
          <p:cNvSpPr/>
          <p:nvPr/>
        </p:nvSpPr>
        <p:spPr>
          <a:xfrm>
            <a:off x="3299157" y="499720"/>
            <a:ext cx="424281" cy="1147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50899" y="614477"/>
            <a:ext cx="248717" cy="256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1631292" y="614477"/>
            <a:ext cx="1587400" cy="1389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31292" y="870509"/>
            <a:ext cx="1470353" cy="19019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0250" y="4800600"/>
            <a:ext cx="4752975" cy="246221"/>
          </a:xfrm>
          <a:prstGeom prst="rect">
            <a:avLst/>
          </a:prstGeom>
          <a:noFill/>
        </p:spPr>
        <p:txBody>
          <a:bodyPr wrap="square" rtlCol="0">
            <a:spAutoFit/>
          </a:bodyPr>
          <a:lstStyle/>
          <a:p>
            <a:pPr algn="ctr"/>
            <a:r>
              <a:rPr lang="en-US" sz="1000" dirty="0" smtClean="0"/>
              <a:t>Figure 36: Map</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 Install and Configure </a:t>
            </a:r>
            <a:r>
              <a:rPr lang="en-US" dirty="0" err="1" smtClean="0"/>
              <a:t>Hortonworks</a:t>
            </a:r>
            <a:r>
              <a:rPr lang="en-US" dirty="0" smtClean="0"/>
              <a:t> ODBC Driver </a:t>
            </a:r>
            <a:endParaRPr lang="en-US" dirty="0"/>
          </a:p>
        </p:txBody>
      </p:sp>
      <p:sp>
        <p:nvSpPr>
          <p:cNvPr id="3" name="Content Placeholder 2"/>
          <p:cNvSpPr>
            <a:spLocks noGrp="1"/>
          </p:cNvSpPr>
          <p:nvPr>
            <p:ph idx="1"/>
          </p:nvPr>
        </p:nvSpPr>
        <p:spPr>
          <a:xfrm>
            <a:off x="457200" y="1499190"/>
            <a:ext cx="8229600" cy="3898309"/>
          </a:xfrm>
        </p:spPr>
        <p:txBody>
          <a:bodyPr>
            <a:normAutofit fontScale="92500" lnSpcReduction="10000"/>
          </a:bodyPr>
          <a:lstStyle/>
          <a:p>
            <a:r>
              <a:rPr lang="en-US" dirty="0" smtClean="0"/>
              <a:t>Install the </a:t>
            </a:r>
            <a:r>
              <a:rPr lang="en-US" b="1" dirty="0" err="1" smtClean="0"/>
              <a:t>Hortonworks</a:t>
            </a:r>
            <a:r>
              <a:rPr lang="en-US" b="1" dirty="0" smtClean="0"/>
              <a:t> ODBC Driver</a:t>
            </a:r>
            <a:r>
              <a:rPr lang="en-US" dirty="0" smtClean="0"/>
              <a:t>.</a:t>
            </a:r>
          </a:p>
          <a:p>
            <a:r>
              <a:rPr lang="en-US" dirty="0" smtClean="0"/>
              <a:t>Open </a:t>
            </a:r>
            <a:r>
              <a:rPr lang="en-US" b="1" dirty="0" smtClean="0"/>
              <a:t>Administrative Tools</a:t>
            </a:r>
            <a:r>
              <a:rPr lang="en-US" dirty="0" smtClean="0"/>
              <a:t> (Control Panel). Double-click </a:t>
            </a:r>
            <a:r>
              <a:rPr lang="en-US" b="1" dirty="0" smtClean="0"/>
              <a:t>Data Sources (ODBC) </a:t>
            </a:r>
            <a:r>
              <a:rPr lang="en-US" dirty="0" smtClean="0"/>
              <a:t>and click </a:t>
            </a:r>
            <a:r>
              <a:rPr lang="en-US" b="1" dirty="0" smtClean="0"/>
              <a:t>System DSN</a:t>
            </a:r>
            <a:r>
              <a:rPr lang="en-US" dirty="0" smtClean="0"/>
              <a:t>.</a:t>
            </a:r>
          </a:p>
          <a:p>
            <a:r>
              <a:rPr lang="en-US" dirty="0" smtClean="0"/>
              <a:t>Select </a:t>
            </a:r>
            <a:r>
              <a:rPr lang="en-US" b="1" dirty="0" smtClean="0"/>
              <a:t>Sample </a:t>
            </a:r>
            <a:r>
              <a:rPr lang="en-US" b="1" dirty="0" err="1" smtClean="0"/>
              <a:t>Hortonworks</a:t>
            </a:r>
            <a:r>
              <a:rPr lang="en-US" b="1" dirty="0" smtClean="0"/>
              <a:t> Hive DSN</a:t>
            </a:r>
            <a:r>
              <a:rPr lang="en-US" dirty="0" smtClean="0"/>
              <a:t> and click </a:t>
            </a:r>
            <a:r>
              <a:rPr lang="en-US" b="1" dirty="0" smtClean="0"/>
              <a:t>Configure</a:t>
            </a:r>
            <a:r>
              <a:rPr lang="en-US" dirty="0" smtClean="0"/>
              <a:t>.</a:t>
            </a:r>
          </a:p>
          <a:p>
            <a:r>
              <a:rPr lang="en-US" dirty="0" smtClean="0"/>
              <a:t>The setting is configured by changing the </a:t>
            </a:r>
            <a:r>
              <a:rPr lang="en-US" b="1" dirty="0" smtClean="0"/>
              <a:t>Host(s)</a:t>
            </a:r>
            <a:r>
              <a:rPr lang="en-US" dirty="0" smtClean="0"/>
              <a:t> to </a:t>
            </a:r>
            <a:r>
              <a:rPr lang="en-US" b="1" dirty="0" smtClean="0"/>
              <a:t>127.0.0.1</a:t>
            </a:r>
            <a:r>
              <a:rPr lang="en-US" dirty="0" smtClean="0"/>
              <a:t>.</a:t>
            </a:r>
          </a:p>
          <a:p>
            <a:r>
              <a:rPr lang="en-US" dirty="0" smtClean="0"/>
              <a:t>The </a:t>
            </a:r>
            <a:r>
              <a:rPr lang="en-US" b="1" dirty="0" smtClean="0"/>
              <a:t>User Name </a:t>
            </a:r>
            <a:r>
              <a:rPr lang="en-US" dirty="0" smtClean="0"/>
              <a:t>is changed to </a:t>
            </a:r>
            <a:r>
              <a:rPr lang="en-US" b="1" dirty="0" smtClean="0"/>
              <a:t>hue</a:t>
            </a:r>
            <a:r>
              <a:rPr lang="en-US" dirty="0" smtClean="0"/>
              <a:t>.</a:t>
            </a:r>
          </a:p>
          <a:p>
            <a:r>
              <a:rPr lang="en-US" b="1" dirty="0" smtClean="0"/>
              <a:t>Check</a:t>
            </a:r>
            <a:r>
              <a:rPr lang="en-US" dirty="0" smtClean="0"/>
              <a:t> either the configuration is successful or not, by clicking on </a:t>
            </a:r>
            <a:r>
              <a:rPr lang="en-US" b="1" dirty="0" smtClean="0"/>
              <a:t>Test</a:t>
            </a:r>
            <a:r>
              <a:rPr lang="en-US" dirty="0" smtClean="0"/>
              <a:t> button. </a:t>
            </a:r>
          </a:p>
          <a:p>
            <a:endParaRPr lang="en-US" dirty="0" smtClean="0"/>
          </a:p>
          <a:p>
            <a:pPr>
              <a:buNone/>
            </a:pPr>
            <a:r>
              <a:rPr lang="en-US" sz="1300" dirty="0" smtClean="0"/>
              <a:t>Note:</a:t>
            </a:r>
          </a:p>
          <a:p>
            <a:pPr marL="457200" indent="-457200">
              <a:buFont typeface="+mj-lt"/>
              <a:buAutoNum type="arabicPeriod"/>
            </a:pPr>
            <a:r>
              <a:rPr lang="en-US" sz="1300" dirty="0" smtClean="0"/>
              <a:t>The ODBC Driver can be downloaded at </a:t>
            </a:r>
            <a:r>
              <a:rPr lang="en-US" sz="1300" b="1" dirty="0" smtClean="0">
                <a:hlinkClick r:id="rId2"/>
              </a:rPr>
              <a:t>http://hortonworks.com/downloads/#data-platform</a:t>
            </a:r>
            <a:endParaRPr lang="en-US" sz="1300" dirty="0" smtClean="0"/>
          </a:p>
          <a:p>
            <a:pPr>
              <a:buNone/>
            </a:pPr>
            <a:endParaRPr lang="en-US" dirty="0"/>
          </a:p>
        </p:txBody>
      </p:sp>
    </p:spTree>
    <p:extLst>
      <p:ext uri="{BB962C8B-B14F-4D97-AF65-F5344CB8AC3E}">
        <p14:creationId xmlns:p14="http://schemas.microsoft.com/office/powerpoint/2010/main" val="14017636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8.PNG"/>
          <p:cNvPicPr>
            <a:picLocks noGrp="1" noChangeAspect="1"/>
          </p:cNvPicPr>
          <p:nvPr>
            <p:ph idx="1"/>
          </p:nvPr>
        </p:nvPicPr>
        <p:blipFill>
          <a:blip r:embed="rId2" cstate="print"/>
          <a:stretch>
            <a:fillRect/>
          </a:stretch>
        </p:blipFill>
        <p:spPr>
          <a:xfrm>
            <a:off x="457200" y="383895"/>
            <a:ext cx="8229600" cy="3772459"/>
          </a:xfrm>
          <a:ln>
            <a:solidFill>
              <a:schemeClr val="tx1"/>
            </a:solidFill>
          </a:ln>
        </p:spPr>
      </p:pic>
      <p:sp>
        <p:nvSpPr>
          <p:cNvPr id="5" name="TextBox 4"/>
          <p:cNvSpPr txBox="1"/>
          <p:nvPr/>
        </p:nvSpPr>
        <p:spPr>
          <a:xfrm>
            <a:off x="1333500" y="4524375"/>
            <a:ext cx="6296025" cy="246221"/>
          </a:xfrm>
          <a:prstGeom prst="rect">
            <a:avLst/>
          </a:prstGeom>
          <a:noFill/>
        </p:spPr>
        <p:txBody>
          <a:bodyPr wrap="square" rtlCol="0">
            <a:spAutoFit/>
          </a:bodyPr>
          <a:lstStyle/>
          <a:p>
            <a:pPr algn="ctr"/>
            <a:r>
              <a:rPr lang="en-US" sz="1000" dirty="0" smtClean="0"/>
              <a:t>Figure 37: Data on Map</a:t>
            </a:r>
            <a:endParaRPr lang="en-US" sz="1000" dirty="0"/>
          </a:p>
        </p:txBody>
      </p:sp>
      <p:sp>
        <p:nvSpPr>
          <p:cNvPr id="6" name="Rectangle 5"/>
          <p:cNvSpPr/>
          <p:nvPr/>
        </p:nvSpPr>
        <p:spPr>
          <a:xfrm>
            <a:off x="676275" y="1123950"/>
            <a:ext cx="4676775" cy="2857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8100">
                <a:solidFill>
                  <a:srgbClr val="FF0000"/>
                </a:solidFill>
              </a:ln>
              <a:no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1474"/>
            <a:ext cx="8229600" cy="4810125"/>
          </a:xfrm>
        </p:spPr>
        <p:txBody>
          <a:bodyPr/>
          <a:lstStyle/>
          <a:p>
            <a:r>
              <a:rPr lang="en-US" dirty="0" smtClean="0"/>
              <a:t>Next, we change the content of the map.</a:t>
            </a:r>
          </a:p>
          <a:p>
            <a:r>
              <a:rPr lang="en-US" dirty="0" smtClean="0"/>
              <a:t>On the same Power View, drag the </a:t>
            </a:r>
            <a:r>
              <a:rPr lang="en-US" b="1" dirty="0" err="1" smtClean="0"/>
              <a:t>ip</a:t>
            </a:r>
            <a:r>
              <a:rPr lang="en-US" b="1" dirty="0" smtClean="0"/>
              <a:t> field </a:t>
            </a:r>
            <a:r>
              <a:rPr lang="en-US" dirty="0" smtClean="0"/>
              <a:t>into</a:t>
            </a:r>
            <a:r>
              <a:rPr lang="en-US" b="1" dirty="0" smtClean="0"/>
              <a:t> size (box below </a:t>
            </a:r>
            <a:r>
              <a:rPr lang="en-US" dirty="0" smtClean="0"/>
              <a:t>to display information on </a:t>
            </a:r>
            <a:r>
              <a:rPr lang="en-US" b="1" dirty="0" smtClean="0"/>
              <a:t>country based on the traced IP number </a:t>
            </a:r>
            <a:r>
              <a:rPr lang="en-US" dirty="0" smtClean="0"/>
              <a:t>(</a:t>
            </a:r>
            <a:r>
              <a:rPr lang="en-US" b="1" dirty="0" smtClean="0"/>
              <a:t>Figure 38</a:t>
            </a:r>
            <a:r>
              <a:rPr lang="en-US" dirty="0" smtClean="0"/>
              <a:t>)</a:t>
            </a:r>
            <a:r>
              <a:rPr lang="en-US" b="1" dirty="0" smtClean="0"/>
              <a:t>.</a:t>
            </a:r>
          </a:p>
          <a:p>
            <a:r>
              <a:rPr lang="en-US" dirty="0" smtClean="0"/>
              <a:t>Drag</a:t>
            </a:r>
            <a:r>
              <a:rPr lang="en-US" b="1" dirty="0" smtClean="0"/>
              <a:t> Country </a:t>
            </a:r>
            <a:r>
              <a:rPr lang="en-US" dirty="0" smtClean="0"/>
              <a:t>field into </a:t>
            </a:r>
            <a:r>
              <a:rPr lang="en-US" b="1" dirty="0" smtClean="0"/>
              <a:t>filter area </a:t>
            </a:r>
            <a:r>
              <a:rPr lang="en-US" dirty="0" smtClean="0"/>
              <a:t>and tick the USA checkbox</a:t>
            </a:r>
            <a:r>
              <a:rPr lang="en-US" b="1" dirty="0" smtClean="0"/>
              <a:t>.</a:t>
            </a:r>
          </a:p>
          <a:p>
            <a:r>
              <a:rPr lang="en-US" dirty="0" smtClean="0"/>
              <a:t>Only</a:t>
            </a:r>
            <a:r>
              <a:rPr lang="en-US" b="1" dirty="0" smtClean="0"/>
              <a:t> one blue circle </a:t>
            </a:r>
            <a:r>
              <a:rPr lang="en-US" dirty="0" smtClean="0"/>
              <a:t>left in the </a:t>
            </a:r>
            <a:r>
              <a:rPr lang="en-US" b="1" dirty="0" smtClean="0"/>
              <a:t>content area </a:t>
            </a:r>
            <a:r>
              <a:rPr lang="en-US" dirty="0" smtClean="0"/>
              <a:t>(</a:t>
            </a:r>
            <a:r>
              <a:rPr lang="en-US" b="1" dirty="0" smtClean="0"/>
              <a:t>Figure 39</a:t>
            </a:r>
            <a:r>
              <a:rPr lang="en-US" dirty="0" smtClean="0"/>
              <a:t>).</a:t>
            </a:r>
          </a:p>
          <a:p>
            <a:r>
              <a:rPr lang="en-US" dirty="0" smtClean="0"/>
              <a:t>Drag </a:t>
            </a:r>
            <a:r>
              <a:rPr lang="en-US" b="1" dirty="0" smtClean="0"/>
              <a:t>state</a:t>
            </a:r>
            <a:r>
              <a:rPr lang="en-US" dirty="0" smtClean="0"/>
              <a:t> field to </a:t>
            </a:r>
            <a:r>
              <a:rPr lang="en-US" b="1" dirty="0" smtClean="0"/>
              <a:t>Location</a:t>
            </a:r>
            <a:r>
              <a:rPr lang="en-US" dirty="0" smtClean="0"/>
              <a:t> below and remove </a:t>
            </a:r>
            <a:r>
              <a:rPr lang="en-US" b="1" dirty="0" smtClean="0"/>
              <a:t>country </a:t>
            </a:r>
            <a:r>
              <a:rPr lang="en-US" dirty="0" smtClean="0"/>
              <a:t>field by using the dropdown option: </a:t>
            </a:r>
            <a:r>
              <a:rPr lang="en-US" b="1" dirty="0" smtClean="0"/>
              <a:t>Remove field</a:t>
            </a:r>
            <a:r>
              <a:rPr lang="en-US" dirty="0" smtClean="0"/>
              <a:t>.</a:t>
            </a:r>
          </a:p>
          <a:p>
            <a:r>
              <a:rPr lang="en-US" dirty="0" smtClean="0"/>
              <a:t>Hover the mouse to the blue circle to see the number of IP address over the states in USA country (</a:t>
            </a:r>
            <a:r>
              <a:rPr lang="en-US" b="1" dirty="0" smtClean="0"/>
              <a:t>Figure 40</a:t>
            </a:r>
            <a:r>
              <a:rPr lang="en-US" dirty="0" smtClean="0"/>
              <a:t>).</a:t>
            </a:r>
          </a:p>
          <a:p>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9.PNG"/>
          <p:cNvPicPr>
            <a:picLocks noGrp="1" noChangeAspect="1"/>
          </p:cNvPicPr>
          <p:nvPr>
            <p:ph idx="1"/>
          </p:nvPr>
        </p:nvPicPr>
        <p:blipFill>
          <a:blip r:embed="rId2" cstate="print"/>
          <a:stretch>
            <a:fillRect/>
          </a:stretch>
        </p:blipFill>
        <p:spPr>
          <a:xfrm>
            <a:off x="578714" y="581025"/>
            <a:ext cx="7986571" cy="4064000"/>
          </a:xfrm>
          <a:ln>
            <a:solidFill>
              <a:schemeClr val="tx1"/>
            </a:solidFill>
          </a:ln>
        </p:spPr>
      </p:pic>
      <p:sp>
        <p:nvSpPr>
          <p:cNvPr id="5" name="Rectangle 4"/>
          <p:cNvSpPr/>
          <p:nvPr/>
        </p:nvSpPr>
        <p:spPr>
          <a:xfrm>
            <a:off x="7467600" y="1790700"/>
            <a:ext cx="1097685"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6" name="Rectangle 5"/>
          <p:cNvSpPr/>
          <p:nvPr/>
        </p:nvSpPr>
        <p:spPr>
          <a:xfrm>
            <a:off x="7429500" y="3105150"/>
            <a:ext cx="1097685" cy="247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7991475" y="2000250"/>
            <a:ext cx="9525" cy="10001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04975" y="4838700"/>
            <a:ext cx="5476875" cy="246221"/>
          </a:xfrm>
          <a:prstGeom prst="rect">
            <a:avLst/>
          </a:prstGeom>
          <a:noFill/>
        </p:spPr>
        <p:txBody>
          <a:bodyPr wrap="square" rtlCol="0">
            <a:spAutoFit/>
          </a:bodyPr>
          <a:lstStyle/>
          <a:p>
            <a:pPr algn="ctr"/>
            <a:r>
              <a:rPr lang="en-US" sz="1000" dirty="0" smtClean="0"/>
              <a:t>Figure 38: Add IP address on Map</a:t>
            </a:r>
            <a:endParaRPr lang="en-US" sz="1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60.png"/>
          <p:cNvPicPr>
            <a:picLocks noGrp="1" noChangeAspect="1"/>
          </p:cNvPicPr>
          <p:nvPr>
            <p:ph idx="1"/>
          </p:nvPr>
        </p:nvPicPr>
        <p:blipFill>
          <a:blip r:embed="rId2" cstate="print"/>
          <a:stretch>
            <a:fillRect/>
          </a:stretch>
        </p:blipFill>
        <p:spPr>
          <a:xfrm>
            <a:off x="762000" y="390525"/>
            <a:ext cx="7788310" cy="4064000"/>
          </a:xfrm>
          <a:ln>
            <a:solidFill>
              <a:schemeClr val="tx1"/>
            </a:solidFill>
          </a:ln>
        </p:spPr>
      </p:pic>
      <p:sp>
        <p:nvSpPr>
          <p:cNvPr id="7" name="Rectangle 6"/>
          <p:cNvSpPr/>
          <p:nvPr/>
        </p:nvSpPr>
        <p:spPr>
          <a:xfrm>
            <a:off x="1562100" y="1790700"/>
            <a:ext cx="1104900" cy="962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8" name="Rectangle 7"/>
          <p:cNvSpPr/>
          <p:nvPr/>
        </p:nvSpPr>
        <p:spPr>
          <a:xfrm>
            <a:off x="5686425" y="1295400"/>
            <a:ext cx="514350" cy="2352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477125" y="876300"/>
            <a:ext cx="1073185" cy="10763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477125" y="2381250"/>
            <a:ext cx="1073185" cy="1552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2238375" y="2514600"/>
            <a:ext cx="3276600" cy="7905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953125" y="1495425"/>
            <a:ext cx="1628775" cy="18192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629525" y="1845564"/>
            <a:ext cx="0" cy="12070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1.png"/>
          <p:cNvPicPr>
            <a:picLocks noGrp="1" noChangeAspect="1"/>
          </p:cNvPicPr>
          <p:nvPr>
            <p:ph idx="1"/>
          </p:nvPr>
        </p:nvPicPr>
        <p:blipFill>
          <a:blip r:embed="rId2" cstate="print"/>
          <a:stretch>
            <a:fillRect/>
          </a:stretch>
        </p:blipFill>
        <p:spPr>
          <a:xfrm>
            <a:off x="457200" y="444565"/>
            <a:ext cx="8229600" cy="3803520"/>
          </a:xfrm>
          <a:ln>
            <a:solidFill>
              <a:schemeClr val="tx1"/>
            </a:solidFill>
          </a:ln>
        </p:spPr>
      </p:pic>
      <p:sp>
        <p:nvSpPr>
          <p:cNvPr id="5" name="TextBox 4"/>
          <p:cNvSpPr txBox="1"/>
          <p:nvPr/>
        </p:nvSpPr>
        <p:spPr>
          <a:xfrm>
            <a:off x="2171700" y="4371975"/>
            <a:ext cx="4800600" cy="246221"/>
          </a:xfrm>
          <a:prstGeom prst="rect">
            <a:avLst/>
          </a:prstGeom>
          <a:noFill/>
        </p:spPr>
        <p:txBody>
          <a:bodyPr wrap="square" rtlCol="0">
            <a:spAutoFit/>
          </a:bodyPr>
          <a:lstStyle/>
          <a:p>
            <a:pPr algn="ctr"/>
            <a:r>
              <a:rPr lang="en-US" sz="1000" dirty="0" smtClean="0"/>
              <a:t>Figure 40: Count of IP address based on states in USA</a:t>
            </a:r>
            <a:endParaRPr lang="en-US" sz="1000" dirty="0"/>
          </a:p>
        </p:txBody>
      </p:sp>
      <p:sp>
        <p:nvSpPr>
          <p:cNvPr id="6" name="Rectangle 5"/>
          <p:cNvSpPr/>
          <p:nvPr/>
        </p:nvSpPr>
        <p:spPr>
          <a:xfrm>
            <a:off x="1381125" y="2257425"/>
            <a:ext cx="2286000" cy="1343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4825"/>
            <a:ext cx="8229600" cy="4064000"/>
          </a:xfrm>
        </p:spPr>
        <p:txBody>
          <a:bodyPr/>
          <a:lstStyle/>
          <a:p>
            <a:r>
              <a:rPr lang="en-US" dirty="0" smtClean="0"/>
              <a:t>Tick </a:t>
            </a:r>
            <a:r>
              <a:rPr lang="en-US" b="1" dirty="0" smtClean="0"/>
              <a:t>category</a:t>
            </a:r>
            <a:r>
              <a:rPr lang="en-US" dirty="0" smtClean="0"/>
              <a:t> field on </a:t>
            </a:r>
            <a:r>
              <a:rPr lang="en-US" b="1" dirty="0" smtClean="0"/>
              <a:t>Power View Fields</a:t>
            </a:r>
            <a:r>
              <a:rPr lang="en-US" dirty="0" smtClean="0"/>
              <a:t>.</a:t>
            </a:r>
          </a:p>
          <a:p>
            <a:r>
              <a:rPr lang="en-US" dirty="0" smtClean="0"/>
              <a:t>Drag </a:t>
            </a:r>
            <a:r>
              <a:rPr lang="en-US" b="1" dirty="0" smtClean="0"/>
              <a:t>category</a:t>
            </a:r>
            <a:r>
              <a:rPr lang="en-US" dirty="0" smtClean="0"/>
              <a:t> field into the </a:t>
            </a:r>
            <a:r>
              <a:rPr lang="en-US" b="1" dirty="0" smtClean="0"/>
              <a:t>Color</a:t>
            </a:r>
            <a:r>
              <a:rPr lang="en-US" dirty="0" smtClean="0"/>
              <a:t> field below.</a:t>
            </a:r>
          </a:p>
          <a:p>
            <a:r>
              <a:rPr lang="en-US" dirty="0" smtClean="0"/>
              <a:t>In </a:t>
            </a:r>
            <a:r>
              <a:rPr lang="en-US" b="1" dirty="0" smtClean="0"/>
              <a:t>content area</a:t>
            </a:r>
            <a:r>
              <a:rPr lang="en-US" dirty="0" smtClean="0"/>
              <a:t>, the blue circles (Figure 40) now have now turn into </a:t>
            </a:r>
            <a:r>
              <a:rPr lang="en-US" b="1" dirty="0" smtClean="0"/>
              <a:t>colorful circles </a:t>
            </a:r>
            <a:r>
              <a:rPr lang="en-US" dirty="0" smtClean="0"/>
              <a:t>(like </a:t>
            </a:r>
            <a:r>
              <a:rPr lang="en-US" b="1" dirty="0" smtClean="0"/>
              <a:t>pie chart</a:t>
            </a:r>
            <a:r>
              <a:rPr lang="en-US" dirty="0" smtClean="0"/>
              <a:t>). </a:t>
            </a:r>
          </a:p>
          <a:p>
            <a:r>
              <a:rPr lang="en-US" dirty="0" smtClean="0"/>
              <a:t>The pie charts show the </a:t>
            </a:r>
            <a:r>
              <a:rPr lang="en-US" b="1" dirty="0" smtClean="0"/>
              <a:t>category</a:t>
            </a:r>
            <a:r>
              <a:rPr lang="en-US" dirty="0" smtClean="0"/>
              <a:t> that the </a:t>
            </a:r>
            <a:r>
              <a:rPr lang="en-US" b="1" dirty="0" smtClean="0"/>
              <a:t>IP address </a:t>
            </a:r>
            <a:r>
              <a:rPr lang="en-US" dirty="0" smtClean="0"/>
              <a:t>is originated from </a:t>
            </a:r>
            <a:r>
              <a:rPr lang="en-US" b="1" dirty="0" smtClean="0"/>
              <a:t>each state </a:t>
            </a:r>
            <a:r>
              <a:rPr lang="en-US" dirty="0" smtClean="0"/>
              <a:t>in </a:t>
            </a:r>
            <a:r>
              <a:rPr lang="en-US" b="1" dirty="0" smtClean="0"/>
              <a:t>USA </a:t>
            </a:r>
            <a:r>
              <a:rPr lang="en-US" dirty="0" smtClean="0"/>
              <a:t>country </a:t>
            </a:r>
            <a:r>
              <a:rPr lang="en-US" b="1" dirty="0" smtClean="0"/>
              <a:t>(Figure 41</a:t>
            </a:r>
            <a:r>
              <a:rPr lang="en-US" dirty="0" smtClean="0"/>
              <a:t>)</a:t>
            </a:r>
            <a:r>
              <a:rPr lang="en-US" b="1" dirty="0" smtClean="0"/>
              <a:t>.</a:t>
            </a:r>
            <a:r>
              <a:rPr lang="en-US" dirty="0" smtClean="0"/>
              <a:t> </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2.PNG"/>
          <p:cNvPicPr>
            <a:picLocks noGrp="1" noChangeAspect="1"/>
          </p:cNvPicPr>
          <p:nvPr>
            <p:ph idx="1"/>
          </p:nvPr>
        </p:nvPicPr>
        <p:blipFill>
          <a:blip r:embed="rId2" cstate="print"/>
          <a:stretch>
            <a:fillRect/>
          </a:stretch>
        </p:blipFill>
        <p:spPr>
          <a:xfrm>
            <a:off x="457200" y="388418"/>
            <a:ext cx="8229600" cy="3820563"/>
          </a:xfrm>
          <a:ln>
            <a:solidFill>
              <a:schemeClr val="tx1"/>
            </a:solidFill>
          </a:ln>
        </p:spPr>
      </p:pic>
      <p:sp>
        <p:nvSpPr>
          <p:cNvPr id="5" name="TextBox 4"/>
          <p:cNvSpPr txBox="1"/>
          <p:nvPr/>
        </p:nvSpPr>
        <p:spPr>
          <a:xfrm>
            <a:off x="1371600" y="4371975"/>
            <a:ext cx="6000750" cy="246221"/>
          </a:xfrm>
          <a:prstGeom prst="rect">
            <a:avLst/>
          </a:prstGeom>
          <a:noFill/>
        </p:spPr>
        <p:txBody>
          <a:bodyPr wrap="square" rtlCol="0">
            <a:spAutoFit/>
          </a:bodyPr>
          <a:lstStyle/>
          <a:p>
            <a:pPr algn="ctr"/>
            <a:r>
              <a:rPr lang="en-US" sz="1000" dirty="0" smtClean="0"/>
              <a:t>Figure 41: Category in each state in USA country</a:t>
            </a:r>
            <a:endParaRPr lang="en-US" sz="1000" dirty="0"/>
          </a:p>
        </p:txBody>
      </p:sp>
      <p:sp>
        <p:nvSpPr>
          <p:cNvPr id="6" name="Rectangle 5"/>
          <p:cNvSpPr/>
          <p:nvPr/>
        </p:nvSpPr>
        <p:spPr>
          <a:xfrm>
            <a:off x="7562850" y="800100"/>
            <a:ext cx="666750" cy="133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7781925" y="1057275"/>
            <a:ext cx="47625" cy="2133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562850" y="3219450"/>
            <a:ext cx="1123950" cy="361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04826" y="1476375"/>
            <a:ext cx="3924300" cy="2324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4676775" y="2714625"/>
            <a:ext cx="2790825" cy="8667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Clustered Chart</a:t>
            </a:r>
            <a:endParaRPr lang="en-US" dirty="0"/>
          </a:p>
        </p:txBody>
      </p:sp>
      <p:sp>
        <p:nvSpPr>
          <p:cNvPr id="3" name="Content Placeholder 2"/>
          <p:cNvSpPr>
            <a:spLocks noGrp="1"/>
          </p:cNvSpPr>
          <p:nvPr>
            <p:ph idx="1"/>
          </p:nvPr>
        </p:nvSpPr>
        <p:spPr>
          <a:xfrm>
            <a:off x="457200" y="1266825"/>
            <a:ext cx="8229600" cy="4191000"/>
          </a:xfrm>
        </p:spPr>
        <p:txBody>
          <a:bodyPr>
            <a:normAutofit/>
          </a:bodyPr>
          <a:lstStyle/>
          <a:p>
            <a:r>
              <a:rPr lang="en-US" dirty="0" smtClean="0"/>
              <a:t>Open another </a:t>
            </a:r>
            <a:r>
              <a:rPr lang="en-US" b="1" dirty="0" smtClean="0"/>
              <a:t>Open View</a:t>
            </a:r>
            <a:r>
              <a:rPr lang="en-US" dirty="0" smtClean="0"/>
              <a:t>.</a:t>
            </a:r>
          </a:p>
          <a:p>
            <a:r>
              <a:rPr lang="en-US" dirty="0" smtClean="0"/>
              <a:t>Tick </a:t>
            </a:r>
            <a:r>
              <a:rPr lang="en-US" b="1" dirty="0" smtClean="0"/>
              <a:t>age</a:t>
            </a:r>
            <a:r>
              <a:rPr lang="en-US" dirty="0" smtClean="0"/>
              <a:t> field </a:t>
            </a:r>
            <a:r>
              <a:rPr lang="en-US" b="1" dirty="0" err="1" smtClean="0"/>
              <a:t>ip</a:t>
            </a:r>
            <a:r>
              <a:rPr lang="en-US" dirty="0" smtClean="0"/>
              <a:t> field.</a:t>
            </a:r>
          </a:p>
          <a:p>
            <a:r>
              <a:rPr lang="en-US" dirty="0" smtClean="0"/>
              <a:t>Drag </a:t>
            </a:r>
            <a:r>
              <a:rPr lang="en-US" b="1" dirty="0" smtClean="0"/>
              <a:t>category</a:t>
            </a:r>
            <a:r>
              <a:rPr lang="en-US" dirty="0" smtClean="0"/>
              <a:t> and </a:t>
            </a:r>
            <a:r>
              <a:rPr lang="en-US" b="1" dirty="0" err="1" smtClean="0"/>
              <a:t>gender_cd</a:t>
            </a:r>
            <a:r>
              <a:rPr lang="en-US" dirty="0" smtClean="0"/>
              <a:t> fields into </a:t>
            </a:r>
            <a:r>
              <a:rPr lang="en-US" b="1" dirty="0" smtClean="0"/>
              <a:t>Filter area</a:t>
            </a:r>
            <a:r>
              <a:rPr lang="en-US" dirty="0" smtClean="0"/>
              <a:t>.</a:t>
            </a:r>
          </a:p>
          <a:p>
            <a:r>
              <a:rPr lang="en-US" dirty="0" smtClean="0"/>
              <a:t>Tick </a:t>
            </a:r>
            <a:r>
              <a:rPr lang="en-US" b="1" dirty="0" smtClean="0"/>
              <a:t>clothing</a:t>
            </a:r>
            <a:r>
              <a:rPr lang="en-US" dirty="0" smtClean="0"/>
              <a:t> for category and </a:t>
            </a:r>
            <a:r>
              <a:rPr lang="en-US" b="1" dirty="0" smtClean="0"/>
              <a:t>male</a:t>
            </a:r>
            <a:r>
              <a:rPr lang="en-US" dirty="0" smtClean="0"/>
              <a:t> (</a:t>
            </a:r>
            <a:r>
              <a:rPr lang="en-US" b="1" dirty="0" smtClean="0"/>
              <a:t>M</a:t>
            </a:r>
            <a:r>
              <a:rPr lang="en-US" dirty="0" smtClean="0"/>
              <a:t>) for </a:t>
            </a:r>
            <a:r>
              <a:rPr lang="en-US" b="1" dirty="0" err="1" smtClean="0"/>
              <a:t>gender_cd</a:t>
            </a:r>
            <a:r>
              <a:rPr lang="en-US" dirty="0" smtClean="0"/>
              <a:t>.</a:t>
            </a:r>
          </a:p>
          <a:p>
            <a:r>
              <a:rPr lang="en-US" dirty="0" smtClean="0"/>
              <a:t>In </a:t>
            </a:r>
            <a:r>
              <a:rPr lang="en-US" b="1" dirty="0" smtClean="0"/>
              <a:t>content area</a:t>
            </a:r>
            <a:r>
              <a:rPr lang="en-US" dirty="0" smtClean="0"/>
              <a:t>, the data on consumers Male that visited website and find the clothing category (</a:t>
            </a:r>
            <a:r>
              <a:rPr lang="en-US" b="1" dirty="0" smtClean="0"/>
              <a:t>Figure 42</a:t>
            </a:r>
            <a:r>
              <a:rPr lang="en-US" dirty="0" smtClean="0"/>
              <a:t>).</a:t>
            </a:r>
          </a:p>
          <a:p>
            <a:r>
              <a:rPr lang="en-US" dirty="0" smtClean="0"/>
              <a:t>On the </a:t>
            </a:r>
            <a:r>
              <a:rPr lang="en-US" b="1" dirty="0" smtClean="0"/>
              <a:t>Design menu, </a:t>
            </a:r>
            <a:r>
              <a:rPr lang="en-US" dirty="0" smtClean="0"/>
              <a:t>click</a:t>
            </a:r>
            <a:r>
              <a:rPr lang="en-US" b="1" dirty="0" smtClean="0"/>
              <a:t> Column chart </a:t>
            </a:r>
            <a:r>
              <a:rPr lang="en-US" dirty="0" smtClean="0"/>
              <a:t>and chose </a:t>
            </a:r>
            <a:r>
              <a:rPr lang="en-US" b="1" dirty="0" smtClean="0"/>
              <a:t>Clustered column. </a:t>
            </a:r>
          </a:p>
          <a:p>
            <a:r>
              <a:rPr lang="en-US" b="1" dirty="0" smtClean="0"/>
              <a:t>Figure 43 </a:t>
            </a:r>
            <a:r>
              <a:rPr lang="en-US" dirty="0" smtClean="0"/>
              <a:t>shows the number of </a:t>
            </a:r>
            <a:r>
              <a:rPr lang="en-US" b="1" dirty="0" smtClean="0"/>
              <a:t>Male</a:t>
            </a:r>
            <a:r>
              <a:rPr lang="en-US" dirty="0" smtClean="0"/>
              <a:t> consumers based on their </a:t>
            </a:r>
            <a:r>
              <a:rPr lang="en-US" b="1" dirty="0" smtClean="0"/>
              <a:t>ages</a:t>
            </a:r>
            <a:r>
              <a:rPr lang="en-US" dirty="0" smtClean="0"/>
              <a:t> that visited </a:t>
            </a:r>
            <a:r>
              <a:rPr lang="en-US" b="1" dirty="0" smtClean="0"/>
              <a:t>clothing</a:t>
            </a:r>
            <a:r>
              <a:rPr lang="en-US" dirty="0" smtClean="0"/>
              <a:t> related website. </a:t>
            </a:r>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3.png"/>
          <p:cNvPicPr>
            <a:picLocks noGrp="1" noChangeAspect="1"/>
          </p:cNvPicPr>
          <p:nvPr>
            <p:ph idx="1"/>
          </p:nvPr>
        </p:nvPicPr>
        <p:blipFill>
          <a:blip r:embed="rId2" cstate="print"/>
          <a:srcRect b="2969"/>
          <a:stretch>
            <a:fillRect/>
          </a:stretch>
        </p:blipFill>
        <p:spPr>
          <a:xfrm>
            <a:off x="597800" y="542925"/>
            <a:ext cx="7948399" cy="3943350"/>
          </a:xfrm>
          <a:ln>
            <a:solidFill>
              <a:schemeClr val="tx1"/>
            </a:solidFill>
          </a:ln>
        </p:spPr>
      </p:pic>
      <p:sp>
        <p:nvSpPr>
          <p:cNvPr id="5" name="TextBox 4"/>
          <p:cNvSpPr txBox="1"/>
          <p:nvPr/>
        </p:nvSpPr>
        <p:spPr>
          <a:xfrm>
            <a:off x="2314575" y="4629150"/>
            <a:ext cx="4362450" cy="246221"/>
          </a:xfrm>
          <a:prstGeom prst="rect">
            <a:avLst/>
          </a:prstGeom>
          <a:noFill/>
        </p:spPr>
        <p:txBody>
          <a:bodyPr wrap="square" rtlCol="0">
            <a:spAutoFit/>
          </a:bodyPr>
          <a:lstStyle/>
          <a:p>
            <a:pPr algn="ctr"/>
            <a:r>
              <a:rPr lang="en-US" sz="1000" dirty="0" smtClean="0"/>
              <a:t>Figure 42: Data on consumers Male with clothing category</a:t>
            </a:r>
            <a:endParaRPr lang="en-US" sz="1000" dirty="0"/>
          </a:p>
        </p:txBody>
      </p:sp>
      <p:sp>
        <p:nvSpPr>
          <p:cNvPr id="6" name="Rectangle 5"/>
          <p:cNvSpPr/>
          <p:nvPr/>
        </p:nvSpPr>
        <p:spPr>
          <a:xfrm>
            <a:off x="7486650" y="1317877"/>
            <a:ext cx="466725" cy="7709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5963101" y="1500615"/>
            <a:ext cx="1590451" cy="58820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889429" y="1729126"/>
            <a:ext cx="1664122" cy="182446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60072" y="1993481"/>
            <a:ext cx="390027" cy="1430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575645" y="3553594"/>
            <a:ext cx="255685" cy="1343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371850" y="542925"/>
            <a:ext cx="352425" cy="142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66775" y="542925"/>
            <a:ext cx="342900" cy="4381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1257302" y="657225"/>
            <a:ext cx="1933573" cy="123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923925" y="1152525"/>
            <a:ext cx="733425" cy="1463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1257302" y="981075"/>
            <a:ext cx="123823" cy="857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3724275" y="781050"/>
            <a:ext cx="1714500" cy="2133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4.PNG"/>
          <p:cNvPicPr>
            <a:picLocks noGrp="1" noChangeAspect="1"/>
          </p:cNvPicPr>
          <p:nvPr>
            <p:ph idx="1"/>
          </p:nvPr>
        </p:nvPicPr>
        <p:blipFill>
          <a:blip r:embed="rId2" cstate="print"/>
          <a:stretch>
            <a:fillRect/>
          </a:stretch>
        </p:blipFill>
        <p:spPr>
          <a:xfrm>
            <a:off x="571500" y="528390"/>
            <a:ext cx="8229600" cy="3807320"/>
          </a:xfrm>
          <a:ln>
            <a:solidFill>
              <a:schemeClr val="tx1"/>
            </a:solidFill>
          </a:ln>
        </p:spPr>
      </p:pic>
      <p:sp>
        <p:nvSpPr>
          <p:cNvPr id="5" name="TextBox 4"/>
          <p:cNvSpPr txBox="1"/>
          <p:nvPr/>
        </p:nvSpPr>
        <p:spPr>
          <a:xfrm>
            <a:off x="2124075" y="4458414"/>
            <a:ext cx="4781550" cy="246221"/>
          </a:xfrm>
          <a:prstGeom prst="rect">
            <a:avLst/>
          </a:prstGeom>
          <a:noFill/>
        </p:spPr>
        <p:txBody>
          <a:bodyPr wrap="square" rtlCol="0">
            <a:spAutoFit/>
          </a:bodyPr>
          <a:lstStyle/>
          <a:p>
            <a:pPr algn="ctr"/>
            <a:r>
              <a:rPr lang="en-US" sz="1000" dirty="0" smtClean="0"/>
              <a:t>Figure 43: Chart on male consumers based on age and category clothing</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9.PNG"/>
          <p:cNvPicPr>
            <a:picLocks noGrp="1" noChangeAspect="1"/>
          </p:cNvPicPr>
          <p:nvPr>
            <p:ph idx="1"/>
          </p:nvPr>
        </p:nvPicPr>
        <p:blipFill>
          <a:blip r:embed="rId2" cstate="print"/>
          <a:stretch>
            <a:fillRect/>
          </a:stretch>
        </p:blipFill>
        <p:spPr>
          <a:xfrm>
            <a:off x="2838893" y="395780"/>
            <a:ext cx="3274827" cy="4769703"/>
          </a:xfrm>
          <a:ln>
            <a:solidFill>
              <a:schemeClr val="tx1"/>
            </a:solidFill>
          </a:ln>
        </p:spPr>
      </p:pic>
      <p:sp>
        <p:nvSpPr>
          <p:cNvPr id="5" name="Rectangle 4"/>
          <p:cNvSpPr/>
          <p:nvPr/>
        </p:nvSpPr>
        <p:spPr>
          <a:xfrm>
            <a:off x="3955692" y="1560093"/>
            <a:ext cx="882503" cy="2181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55692" y="3285460"/>
            <a:ext cx="882503" cy="255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78706" y="4892842"/>
            <a:ext cx="398619" cy="2001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838893" y="5273747"/>
            <a:ext cx="3274827" cy="246221"/>
          </a:xfrm>
          <a:prstGeom prst="rect">
            <a:avLst/>
          </a:prstGeom>
          <a:noFill/>
        </p:spPr>
        <p:txBody>
          <a:bodyPr wrap="square" rtlCol="0">
            <a:spAutoFit/>
          </a:bodyPr>
          <a:lstStyle/>
          <a:p>
            <a:pPr algn="ctr"/>
            <a:r>
              <a:rPr lang="en-US" sz="1000" dirty="0" smtClean="0"/>
              <a:t>Figure 1: ODBC Driver DSN Setup</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 Pie Chart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Tick </a:t>
            </a:r>
            <a:r>
              <a:rPr lang="en-US" b="1" dirty="0" err="1" smtClean="0"/>
              <a:t>logdate</a:t>
            </a:r>
            <a:r>
              <a:rPr lang="en-US" dirty="0" smtClean="0"/>
              <a:t> in </a:t>
            </a:r>
            <a:r>
              <a:rPr lang="en-US" b="1" dirty="0" smtClean="0"/>
              <a:t>Power View Fields</a:t>
            </a:r>
            <a:r>
              <a:rPr lang="en-US" dirty="0" smtClean="0"/>
              <a:t> and click the down-arrow of </a:t>
            </a:r>
            <a:r>
              <a:rPr lang="en-US" b="1" dirty="0" err="1" smtClean="0"/>
              <a:t>logdate</a:t>
            </a:r>
            <a:r>
              <a:rPr lang="en-US" dirty="0" smtClean="0"/>
              <a:t> and choose </a:t>
            </a:r>
            <a:r>
              <a:rPr lang="en-US" b="1" dirty="0" smtClean="0"/>
              <a:t>Add to Table as Count</a:t>
            </a:r>
            <a:r>
              <a:rPr lang="en-US" dirty="0" smtClean="0"/>
              <a:t>.</a:t>
            </a:r>
          </a:p>
          <a:p>
            <a:r>
              <a:rPr lang="en-US" dirty="0" smtClean="0"/>
              <a:t>Drag </a:t>
            </a:r>
            <a:r>
              <a:rPr lang="en-US" b="1" dirty="0" err="1" smtClean="0"/>
              <a:t>logdate</a:t>
            </a:r>
            <a:r>
              <a:rPr lang="en-US" dirty="0" smtClean="0"/>
              <a:t> to </a:t>
            </a:r>
            <a:r>
              <a:rPr lang="en-US" b="1" dirty="0" smtClean="0"/>
              <a:t>Filter area </a:t>
            </a:r>
            <a:r>
              <a:rPr lang="en-US" dirty="0" smtClean="0"/>
              <a:t>and filter for date </a:t>
            </a:r>
            <a:r>
              <a:rPr lang="en-US" b="1" dirty="0" smtClean="0"/>
              <a:t>2012-03-01 until 2013-03-05</a:t>
            </a:r>
            <a:r>
              <a:rPr lang="en-US" dirty="0" smtClean="0"/>
              <a:t>.</a:t>
            </a:r>
          </a:p>
          <a:p>
            <a:r>
              <a:rPr lang="en-US" dirty="0" smtClean="0"/>
              <a:t>Go to </a:t>
            </a:r>
            <a:r>
              <a:rPr lang="en-US" b="1" dirty="0" smtClean="0"/>
              <a:t>Design</a:t>
            </a:r>
            <a:r>
              <a:rPr lang="en-US" dirty="0" smtClean="0"/>
              <a:t>. Choose </a:t>
            </a:r>
            <a:r>
              <a:rPr lang="en-US" b="1" dirty="0" smtClean="0"/>
              <a:t>Other chart </a:t>
            </a:r>
            <a:r>
              <a:rPr lang="en-US" dirty="0" smtClean="0"/>
              <a:t>and select </a:t>
            </a:r>
            <a:r>
              <a:rPr lang="en-US" b="1" dirty="0" smtClean="0"/>
              <a:t>pie chart</a:t>
            </a:r>
            <a:r>
              <a:rPr lang="en-US" dirty="0" smtClean="0"/>
              <a:t>.</a:t>
            </a:r>
          </a:p>
          <a:p>
            <a:r>
              <a:rPr lang="en-US" dirty="0" smtClean="0"/>
              <a:t>Drag </a:t>
            </a:r>
            <a:r>
              <a:rPr lang="en-US" b="1" dirty="0" err="1" smtClean="0"/>
              <a:t>logdate</a:t>
            </a:r>
            <a:r>
              <a:rPr lang="en-US" dirty="0" smtClean="0"/>
              <a:t> into </a:t>
            </a:r>
            <a:r>
              <a:rPr lang="en-US" b="1" dirty="0" smtClean="0"/>
              <a:t>Color</a:t>
            </a:r>
            <a:r>
              <a:rPr lang="en-US" dirty="0" smtClean="0"/>
              <a:t> field.</a:t>
            </a:r>
          </a:p>
          <a:p>
            <a:r>
              <a:rPr lang="en-US" dirty="0" smtClean="0"/>
              <a:t>Drag </a:t>
            </a:r>
            <a:r>
              <a:rPr lang="en-US" b="1" dirty="0" smtClean="0"/>
              <a:t>category</a:t>
            </a:r>
            <a:r>
              <a:rPr lang="en-US" dirty="0" smtClean="0"/>
              <a:t> to </a:t>
            </a:r>
            <a:r>
              <a:rPr lang="en-US" b="1" dirty="0" smtClean="0"/>
              <a:t>filter area </a:t>
            </a:r>
            <a:r>
              <a:rPr lang="en-US" dirty="0" smtClean="0"/>
              <a:t>and filter for </a:t>
            </a:r>
            <a:r>
              <a:rPr lang="en-US" b="1" dirty="0" smtClean="0"/>
              <a:t>clothing</a:t>
            </a:r>
            <a:r>
              <a:rPr lang="en-US" dirty="0" smtClean="0"/>
              <a:t> and </a:t>
            </a:r>
            <a:r>
              <a:rPr lang="en-US" b="1" dirty="0" smtClean="0"/>
              <a:t>handbags</a:t>
            </a:r>
            <a:r>
              <a:rPr lang="en-US" dirty="0" smtClean="0"/>
              <a:t>.</a:t>
            </a:r>
          </a:p>
          <a:p>
            <a:r>
              <a:rPr lang="en-US" dirty="0" smtClean="0"/>
              <a:t>Each</a:t>
            </a:r>
            <a:r>
              <a:rPr lang="en-US" b="1" dirty="0" smtClean="0"/>
              <a:t> color </a:t>
            </a:r>
            <a:r>
              <a:rPr lang="en-US" dirty="0" smtClean="0"/>
              <a:t>in the </a:t>
            </a:r>
            <a:r>
              <a:rPr lang="en-US" b="1" dirty="0" smtClean="0"/>
              <a:t>pie chart </a:t>
            </a:r>
            <a:r>
              <a:rPr lang="en-US" dirty="0" smtClean="0"/>
              <a:t>represents the total number of consumers</a:t>
            </a:r>
            <a:r>
              <a:rPr lang="en-US" b="1" dirty="0" smtClean="0"/>
              <a:t> </a:t>
            </a:r>
            <a:r>
              <a:rPr lang="en-US" dirty="0" smtClean="0"/>
              <a:t>who visited website related to </a:t>
            </a:r>
            <a:r>
              <a:rPr lang="en-US" b="1" dirty="0" smtClean="0"/>
              <a:t>clothing and handbags</a:t>
            </a:r>
            <a:r>
              <a:rPr lang="en-US" dirty="0" smtClean="0"/>
              <a:t>.</a:t>
            </a:r>
            <a:endParaRPr lang="en-US" b="1"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8.PNG"/>
          <p:cNvPicPr>
            <a:picLocks noGrp="1" noChangeAspect="1"/>
          </p:cNvPicPr>
          <p:nvPr>
            <p:ph idx="1"/>
          </p:nvPr>
        </p:nvPicPr>
        <p:blipFill>
          <a:blip r:embed="rId2" cstate="print"/>
          <a:stretch>
            <a:fillRect/>
          </a:stretch>
        </p:blipFill>
        <p:spPr>
          <a:xfrm>
            <a:off x="457200" y="589541"/>
            <a:ext cx="8229600" cy="3799317"/>
          </a:xfrm>
          <a:ln>
            <a:solidFill>
              <a:schemeClr val="tx1"/>
            </a:solidFill>
          </a:ln>
        </p:spPr>
      </p:pic>
      <p:sp>
        <p:nvSpPr>
          <p:cNvPr id="5" name="Rectangle 4"/>
          <p:cNvSpPr/>
          <p:nvPr/>
        </p:nvSpPr>
        <p:spPr>
          <a:xfrm>
            <a:off x="5524499" y="952500"/>
            <a:ext cx="1609725" cy="1924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34275" y="790575"/>
            <a:ext cx="1152525" cy="952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534275" y="2876550"/>
            <a:ext cx="1152525" cy="2381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8039100" y="1743075"/>
            <a:ext cx="9525" cy="10001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657975" y="1504950"/>
            <a:ext cx="876300" cy="2381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79.PNG"/>
          <p:cNvPicPr>
            <a:picLocks noGrp="1" noChangeAspect="1"/>
          </p:cNvPicPr>
          <p:nvPr>
            <p:ph idx="1"/>
          </p:nvPr>
        </p:nvPicPr>
        <p:blipFill>
          <a:blip r:embed="rId2" cstate="print"/>
          <a:stretch>
            <a:fillRect/>
          </a:stretch>
        </p:blipFill>
        <p:spPr>
          <a:xfrm>
            <a:off x="457200" y="576890"/>
            <a:ext cx="8229600" cy="3805569"/>
          </a:xfrm>
          <a:ln>
            <a:solidFill>
              <a:schemeClr val="tx1"/>
            </a:solidFill>
          </a:ln>
        </p:spPr>
      </p:pic>
      <p:cxnSp>
        <p:nvCxnSpPr>
          <p:cNvPr id="6" name="Straight Arrow Connector 5"/>
          <p:cNvCxnSpPr/>
          <p:nvPr/>
        </p:nvCxnSpPr>
        <p:spPr>
          <a:xfrm flipH="1">
            <a:off x="6734175" y="1123950"/>
            <a:ext cx="581025" cy="123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448550" y="1000125"/>
            <a:ext cx="714375" cy="123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05450" y="1000125"/>
            <a:ext cx="1057275" cy="1409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448550" y="1419225"/>
            <a:ext cx="714375" cy="123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7810500" y="1704975"/>
            <a:ext cx="0" cy="12477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4: Try on your own</a:t>
            </a:r>
            <a:endParaRPr lang="en-US" dirty="0"/>
          </a:p>
        </p:txBody>
      </p:sp>
      <p:sp>
        <p:nvSpPr>
          <p:cNvPr id="3" name="Content Placeholder 2"/>
          <p:cNvSpPr>
            <a:spLocks noGrp="1"/>
          </p:cNvSpPr>
          <p:nvPr>
            <p:ph idx="1"/>
          </p:nvPr>
        </p:nvSpPr>
        <p:spPr/>
        <p:txBody>
          <a:bodyPr/>
          <a:lstStyle/>
          <a:p>
            <a:r>
              <a:rPr lang="en-US" dirty="0" smtClean="0"/>
              <a:t>You can try various combination of data in </a:t>
            </a:r>
            <a:r>
              <a:rPr lang="en-US" dirty="0" err="1" smtClean="0"/>
              <a:t>webloganalytics</a:t>
            </a:r>
            <a:r>
              <a:rPr lang="en-US" dirty="0" smtClean="0"/>
              <a:t> table to analyze the data.</a:t>
            </a:r>
          </a:p>
          <a:p>
            <a:r>
              <a:rPr lang="en-US" dirty="0" smtClean="0"/>
              <a:t>You can find the category that popular with the range group of age or the number of male and female consumers for each category.</a:t>
            </a:r>
          </a:p>
          <a:p>
            <a:r>
              <a:rPr lang="en-US" dirty="0" smtClean="0"/>
              <a:t>You can analyze the category that other country’s consumers have visited.</a:t>
            </a:r>
          </a:p>
          <a:p>
            <a:r>
              <a:rPr lang="en-US" dirty="0" smtClean="0"/>
              <a:t>You can also analyze the most visited </a:t>
            </a:r>
            <a:r>
              <a:rPr lang="en-US" dirty="0" err="1" smtClean="0"/>
              <a:t>url</a:t>
            </a:r>
            <a:r>
              <a:rPr lang="en-US" dirty="0" smtClean="0"/>
              <a:t> by male and female consumers.</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Discussion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2874630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lstStyle/>
          <a:p>
            <a:r>
              <a:rPr lang="en-US" dirty="0" smtClean="0"/>
              <a:t>Total number of data: 114,471 </a:t>
            </a:r>
          </a:p>
          <a:p>
            <a:r>
              <a:rPr lang="en-US" dirty="0" smtClean="0"/>
              <a:t>High data quality:	71,198</a:t>
            </a:r>
          </a:p>
          <a:p>
            <a:r>
              <a:rPr lang="en-US" dirty="0" smtClean="0"/>
              <a:t>Poor data quality:</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aphicFrame>
        <p:nvGraphicFramePr>
          <p:cNvPr id="4" name="Table 3"/>
          <p:cNvGraphicFramePr>
            <a:graphicFrameLocks noGrp="1"/>
          </p:cNvGraphicFramePr>
          <p:nvPr/>
        </p:nvGraphicFramePr>
        <p:xfrm>
          <a:off x="666746" y="2705100"/>
          <a:ext cx="3600454" cy="1483360"/>
        </p:xfrm>
        <a:graphic>
          <a:graphicData uri="http://schemas.openxmlformats.org/drawingml/2006/table">
            <a:tbl>
              <a:tblPr firstRow="1" bandRow="1">
                <a:tableStyleId>{D7AC3CCA-C797-4891-BE02-D94E43425B78}</a:tableStyleId>
              </a:tblPr>
              <a:tblGrid>
                <a:gridCol w="2270473"/>
                <a:gridCol w="1329981"/>
              </a:tblGrid>
              <a:tr h="370840">
                <a:tc>
                  <a:txBody>
                    <a:bodyPr/>
                    <a:lstStyle/>
                    <a:p>
                      <a:pPr algn="ctr"/>
                      <a:r>
                        <a:rPr lang="en-US" sz="1400" dirty="0" smtClean="0"/>
                        <a:t>Age</a:t>
                      </a:r>
                      <a:endParaRPr lang="en-US" sz="1400" dirty="0"/>
                    </a:p>
                  </a:txBody>
                  <a:tcPr/>
                </a:tc>
                <a:tc>
                  <a:txBody>
                    <a:bodyPr/>
                    <a:lstStyle/>
                    <a:p>
                      <a:pPr algn="ctr"/>
                      <a:r>
                        <a:rPr lang="en-US" sz="1400" dirty="0" smtClean="0"/>
                        <a:t>Results </a:t>
                      </a:r>
                      <a:endParaRPr lang="en-US" sz="1400" dirty="0"/>
                    </a:p>
                  </a:txBody>
                  <a:tcPr/>
                </a:tc>
              </a:tr>
              <a:tr h="370840">
                <a:tc>
                  <a:txBody>
                    <a:bodyPr/>
                    <a:lstStyle/>
                    <a:p>
                      <a:r>
                        <a:rPr lang="en-US" sz="1400" dirty="0" smtClean="0"/>
                        <a:t>Negative age (-</a:t>
                      </a:r>
                      <a:r>
                        <a:rPr lang="en-US" sz="1400" dirty="0" err="1" smtClean="0"/>
                        <a:t>ve</a:t>
                      </a:r>
                      <a:r>
                        <a:rPr lang="en-US" sz="1400" dirty="0" smtClean="0"/>
                        <a:t>)</a:t>
                      </a:r>
                      <a:endParaRPr lang="en-US" sz="1400" dirty="0"/>
                    </a:p>
                  </a:txBody>
                  <a:tcPr/>
                </a:tc>
                <a:tc>
                  <a:txBody>
                    <a:bodyPr/>
                    <a:lstStyle/>
                    <a:p>
                      <a:pPr algn="l"/>
                      <a:r>
                        <a:rPr lang="en-US" sz="1400" dirty="0" smtClean="0"/>
                        <a:t>63 	</a:t>
                      </a:r>
                      <a:endParaRPr lang="en-US" sz="1400" dirty="0"/>
                    </a:p>
                  </a:txBody>
                  <a:tcPr/>
                </a:tc>
              </a:tr>
              <a:tr h="370840">
                <a:tc>
                  <a:txBody>
                    <a:bodyPr/>
                    <a:lstStyle/>
                    <a:p>
                      <a:r>
                        <a:rPr lang="en-US" sz="1400" dirty="0" smtClean="0"/>
                        <a:t>Null 	</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26,795 </a:t>
                      </a:r>
                    </a:p>
                  </a:txBody>
                  <a:tcPr/>
                </a:tc>
              </a:tr>
              <a:tr h="370840">
                <a:tc>
                  <a:txBody>
                    <a:bodyPr/>
                    <a:lstStyle/>
                    <a:p>
                      <a:r>
                        <a:rPr lang="en-US" sz="1400" dirty="0" smtClean="0"/>
                        <a:t>Negative age (- </a:t>
                      </a:r>
                      <a:r>
                        <a:rPr lang="en-US" sz="1400" dirty="0" err="1" smtClean="0"/>
                        <a:t>ve</a:t>
                      </a:r>
                      <a:r>
                        <a:rPr lang="en-US" sz="1400" dirty="0" smtClean="0"/>
                        <a:t>) + Null </a:t>
                      </a:r>
                      <a:endParaRPr lang="en-US" sz="1400" dirty="0"/>
                    </a:p>
                  </a:txBody>
                  <a:tcPr/>
                </a:tc>
                <a:tc>
                  <a:txBody>
                    <a:bodyPr/>
                    <a:lstStyle/>
                    <a:p>
                      <a:pPr algn="l"/>
                      <a:r>
                        <a:rPr lang="en-US" sz="1400" dirty="0" smtClean="0"/>
                        <a:t>26,858 </a:t>
                      </a:r>
                      <a:endParaRPr lang="en-US" sz="1400" dirty="0"/>
                    </a:p>
                  </a:txBody>
                  <a:tcPr/>
                </a:tc>
              </a:tr>
            </a:tbl>
          </a:graphicData>
        </a:graphic>
      </p:graphicFrame>
      <p:graphicFrame>
        <p:nvGraphicFramePr>
          <p:cNvPr id="5" name="Content Placeholder 3"/>
          <p:cNvGraphicFramePr>
            <a:graphicFrameLocks/>
          </p:cNvGraphicFramePr>
          <p:nvPr/>
        </p:nvGraphicFramePr>
        <p:xfrm>
          <a:off x="4533900" y="2705100"/>
          <a:ext cx="3533775" cy="2001520"/>
        </p:xfrm>
        <a:graphic>
          <a:graphicData uri="http://schemas.openxmlformats.org/drawingml/2006/table">
            <a:tbl>
              <a:tblPr firstRow="1" bandRow="1">
                <a:tableStyleId>{D7AC3CCA-C797-4891-BE02-D94E43425B78}</a:tableStyleId>
              </a:tblPr>
              <a:tblGrid>
                <a:gridCol w="2398573"/>
                <a:gridCol w="1135202"/>
              </a:tblGrid>
              <a:tr h="370840">
                <a:tc>
                  <a:txBody>
                    <a:bodyPr/>
                    <a:lstStyle/>
                    <a:p>
                      <a:pPr algn="ctr"/>
                      <a:r>
                        <a:rPr lang="en-US" sz="1400" dirty="0" err="1" smtClean="0"/>
                        <a:t>Gender_cd</a:t>
                      </a:r>
                      <a:r>
                        <a:rPr lang="en-US" sz="1400" dirty="0" smtClean="0"/>
                        <a:t> </a:t>
                      </a:r>
                      <a:endParaRPr lang="en-US" sz="1400" dirty="0"/>
                    </a:p>
                  </a:txBody>
                  <a:tcPr/>
                </a:tc>
                <a:tc>
                  <a:txBody>
                    <a:bodyPr/>
                    <a:lstStyle/>
                    <a:p>
                      <a:pPr algn="ctr"/>
                      <a:r>
                        <a:rPr lang="en-US" sz="1400" dirty="0" smtClean="0"/>
                        <a:t>Result</a:t>
                      </a:r>
                      <a:endParaRPr lang="en-US" sz="1400" dirty="0"/>
                    </a:p>
                  </a:txBody>
                  <a:tcPr/>
                </a:tc>
              </a:tr>
              <a:tr h="370840">
                <a:tc>
                  <a:txBody>
                    <a:bodyPr/>
                    <a:lstStyle/>
                    <a:p>
                      <a:r>
                        <a:rPr lang="en-US" sz="1400" dirty="0" smtClean="0"/>
                        <a:t>Null 		</a:t>
                      </a:r>
                    </a:p>
                  </a:txBody>
                  <a:tcPr/>
                </a:tc>
                <a:tc>
                  <a:txBody>
                    <a:bodyPr/>
                    <a:lstStyle/>
                    <a:p>
                      <a:r>
                        <a:rPr lang="en-US" sz="1400" dirty="0" smtClean="0"/>
                        <a:t>26,341 	</a:t>
                      </a:r>
                      <a:endParaRPr lang="en-US" sz="1400" dirty="0"/>
                    </a:p>
                  </a:txBody>
                  <a:tcPr/>
                </a:tc>
              </a:tr>
              <a:tr h="370840">
                <a:tc>
                  <a:txBody>
                    <a:bodyPr/>
                    <a:lstStyle/>
                    <a:p>
                      <a:r>
                        <a:rPr lang="en-US" sz="1400" dirty="0" smtClean="0"/>
                        <a:t>Unknown (U) </a:t>
                      </a:r>
                      <a:endParaRPr lang="en-US" sz="1400" dirty="0"/>
                    </a:p>
                  </a:txBody>
                  <a:tcPr/>
                </a:tc>
                <a:tc>
                  <a:txBody>
                    <a:bodyPr/>
                    <a:lstStyle/>
                    <a:p>
                      <a:r>
                        <a:rPr lang="en-US" sz="1400" dirty="0" smtClean="0"/>
                        <a:t>16,660 </a:t>
                      </a:r>
                      <a:endParaRPr lang="en-US" sz="1400" dirty="0"/>
                    </a:p>
                  </a:txBody>
                  <a:tcPr/>
                </a:tc>
              </a:tr>
              <a:tr h="370840">
                <a:tc>
                  <a:txBody>
                    <a:bodyPr/>
                    <a:lstStyle/>
                    <a:p>
                      <a:r>
                        <a:rPr lang="en-US" sz="1400" dirty="0" smtClean="0"/>
                        <a:t>Blank </a:t>
                      </a:r>
                      <a:endParaRPr lang="en-US" sz="1400" dirty="0"/>
                    </a:p>
                  </a:txBody>
                  <a:tcPr/>
                </a:tc>
                <a:tc>
                  <a:txBody>
                    <a:bodyPr/>
                    <a:lstStyle/>
                    <a:p>
                      <a:r>
                        <a:rPr lang="en-US" sz="1400" dirty="0" smtClean="0"/>
                        <a:t>225 </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400" dirty="0" smtClean="0"/>
                        <a:t>Null + Unknown (U) + Blank</a:t>
                      </a:r>
                      <a:endParaRPr lang="en-US" sz="1400" dirty="0" smtClean="0"/>
                    </a:p>
                    <a:p>
                      <a:endParaRPr lang="en-US" sz="1400" dirty="0"/>
                    </a:p>
                  </a:txBody>
                  <a:tcPr/>
                </a:tc>
                <a:tc>
                  <a:txBody>
                    <a:bodyPr/>
                    <a:lstStyle/>
                    <a:p>
                      <a:r>
                        <a:rPr lang="sv-SE" sz="1400" dirty="0" smtClean="0"/>
                        <a:t>43,226 </a:t>
                      </a:r>
                      <a:endParaRPr lang="en-US" sz="1400" dirty="0"/>
                    </a:p>
                  </a:txBody>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 (Poor Data Quality)</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b="1" dirty="0" smtClean="0"/>
              <a:t>age </a:t>
            </a:r>
            <a:r>
              <a:rPr lang="en-US" dirty="0" smtClean="0"/>
              <a:t>and </a:t>
            </a:r>
            <a:r>
              <a:rPr lang="en-US" b="1" dirty="0" err="1" smtClean="0"/>
              <a:t>gender_cd</a:t>
            </a:r>
            <a:r>
              <a:rPr lang="en-US" b="1" dirty="0" smtClean="0"/>
              <a:t> </a:t>
            </a:r>
            <a:r>
              <a:rPr lang="en-US" dirty="0" smtClean="0"/>
              <a:t>data in the tutorial violate </a:t>
            </a:r>
            <a:r>
              <a:rPr lang="en-US" b="1" dirty="0" smtClean="0"/>
              <a:t>data quality rules</a:t>
            </a:r>
            <a:r>
              <a:rPr lang="en-US" dirty="0" smtClean="0"/>
              <a:t>.</a:t>
            </a:r>
          </a:p>
          <a:p>
            <a:r>
              <a:rPr lang="en-US" dirty="0" smtClean="0"/>
              <a:t>More specifically both data violate </a:t>
            </a:r>
            <a:r>
              <a:rPr lang="en-US" b="1" dirty="0" smtClean="0"/>
              <a:t>valid value constraint rules</a:t>
            </a:r>
            <a:r>
              <a:rPr lang="en-US" dirty="0" smtClean="0"/>
              <a:t> and </a:t>
            </a:r>
            <a:r>
              <a:rPr lang="en-US" b="1" dirty="0" err="1" smtClean="0"/>
              <a:t>optionality</a:t>
            </a:r>
            <a:r>
              <a:rPr lang="en-US" b="1" dirty="0" smtClean="0"/>
              <a:t> constraints </a:t>
            </a:r>
            <a:r>
              <a:rPr lang="en-US" dirty="0" smtClean="0"/>
              <a:t>under </a:t>
            </a:r>
            <a:r>
              <a:rPr lang="en-US" b="1" dirty="0" smtClean="0"/>
              <a:t>Attributes Domain Constraint Rule</a:t>
            </a:r>
            <a:r>
              <a:rPr lang="en-US" dirty="0" smtClean="0"/>
              <a:t>.</a:t>
            </a:r>
          </a:p>
          <a:p>
            <a:r>
              <a:rPr lang="en-US" dirty="0" smtClean="0"/>
              <a:t>In order to provide </a:t>
            </a:r>
            <a:r>
              <a:rPr lang="en-US" b="1" dirty="0" smtClean="0"/>
              <a:t>accurate result</a:t>
            </a:r>
            <a:r>
              <a:rPr lang="en-US" dirty="0" smtClean="0"/>
              <a:t>, it is important to analyze </a:t>
            </a:r>
            <a:r>
              <a:rPr lang="en-US" b="1" dirty="0" smtClean="0"/>
              <a:t>correct information</a:t>
            </a:r>
            <a:r>
              <a:rPr lang="en-US" dirty="0" smtClean="0"/>
              <a:t>.</a:t>
            </a:r>
          </a:p>
          <a:p>
            <a:r>
              <a:rPr lang="en-US" dirty="0" smtClean="0"/>
              <a:t>Errors in </a:t>
            </a:r>
            <a:r>
              <a:rPr lang="en-US" dirty="0" err="1" smtClean="0"/>
              <a:t>gender_cd</a:t>
            </a:r>
            <a:r>
              <a:rPr lang="en-US" dirty="0" smtClean="0"/>
              <a:t> and age give inaccurate analysis if they are not excluded in the analysis.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498475"/>
          <a:ext cx="8229600" cy="46685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Valid Value Constraint</a:t>
                      </a:r>
                      <a:endParaRPr lang="en-US" dirty="0"/>
                    </a:p>
                  </a:txBody>
                  <a:tcPr/>
                </a:tc>
                <a:tc>
                  <a:txBody>
                    <a:bodyPr/>
                    <a:lstStyle/>
                    <a:p>
                      <a:r>
                        <a:rPr lang="en-US" dirty="0" smtClean="0"/>
                        <a:t>Explanation</a:t>
                      </a:r>
                      <a:endParaRPr lang="en-US" dirty="0"/>
                    </a:p>
                  </a:txBody>
                  <a:tcPr/>
                </a:tc>
              </a:tr>
              <a:tr h="370840">
                <a:tc>
                  <a:txBody>
                    <a:bodyPr/>
                    <a:lstStyle/>
                    <a:p>
                      <a:pPr algn="just"/>
                      <a:r>
                        <a:rPr lang="en-US" sz="1800" kern="1200" dirty="0" smtClean="0">
                          <a:solidFill>
                            <a:schemeClr val="dk1"/>
                          </a:solidFill>
                          <a:latin typeface="+mn-lt"/>
                          <a:ea typeface="+mn-ea"/>
                          <a:cs typeface="+mn-cs"/>
                        </a:rPr>
                        <a:t>Age such as -10, -15, -18, -19 and -20 are invalid values.</a:t>
                      </a:r>
                      <a:endParaRPr lang="en-US" dirty="0"/>
                    </a:p>
                  </a:txBody>
                  <a:tcPr/>
                </a:tc>
                <a:tc>
                  <a:txBody>
                    <a:bodyPr/>
                    <a:lstStyle/>
                    <a:p>
                      <a:pPr algn="just"/>
                      <a:r>
                        <a:rPr lang="en-US" sz="1800" kern="1200" dirty="0" smtClean="0">
                          <a:solidFill>
                            <a:schemeClr val="dk1"/>
                          </a:solidFill>
                          <a:latin typeface="+mn-lt"/>
                          <a:ea typeface="+mn-ea"/>
                          <a:cs typeface="+mn-cs"/>
                        </a:rPr>
                        <a:t>There is no negative number for age. Age is supposed to be only in positive numbers. The minimum number based on year in age is 1 year old and the age value increased every year. So, data with negative age violated valid value constraint.</a:t>
                      </a:r>
                      <a:endParaRPr lang="en-US" dirty="0"/>
                    </a:p>
                  </a:txBody>
                  <a:tcPr/>
                </a:tc>
              </a:tr>
              <a:tr h="370840">
                <a:tc>
                  <a:txBody>
                    <a:bodyPr/>
                    <a:lstStyle/>
                    <a:p>
                      <a:pPr algn="just"/>
                      <a:r>
                        <a:rPr lang="en-US" sz="1800" kern="1200" dirty="0" err="1" smtClean="0">
                          <a:solidFill>
                            <a:schemeClr val="dk1"/>
                          </a:solidFill>
                          <a:latin typeface="+mn-lt"/>
                          <a:ea typeface="+mn-ea"/>
                          <a:cs typeface="+mn-cs"/>
                        </a:rPr>
                        <a:t>Gender_cd</a:t>
                      </a:r>
                      <a:r>
                        <a:rPr lang="en-US" sz="1800" kern="1200" dirty="0" smtClean="0">
                          <a:solidFill>
                            <a:schemeClr val="dk1"/>
                          </a:solidFill>
                          <a:latin typeface="+mn-lt"/>
                          <a:ea typeface="+mn-ea"/>
                          <a:cs typeface="+mn-cs"/>
                        </a:rPr>
                        <a:t> such as unknown (U)</a:t>
                      </a:r>
                      <a:endParaRPr lang="en-US" dirty="0"/>
                    </a:p>
                  </a:txBody>
                  <a:tcPr/>
                </a:tc>
                <a:tc>
                  <a:txBody>
                    <a:bodyPr/>
                    <a:lstStyle/>
                    <a:p>
                      <a:pPr algn="just"/>
                      <a:r>
                        <a:rPr lang="en-US" sz="1800" kern="1200" dirty="0" smtClean="0">
                          <a:solidFill>
                            <a:schemeClr val="dk1"/>
                          </a:solidFill>
                          <a:latin typeface="+mn-lt"/>
                          <a:ea typeface="+mn-ea"/>
                          <a:cs typeface="+mn-cs"/>
                        </a:rPr>
                        <a:t>Basically, gender is categorized only as male (M) and Female (F). Unknown gender could mean either male or female. So, the data can not be counted for analysis. The data of gender should only be definite because there are only male and female genders.</a:t>
                      </a:r>
                      <a:endParaRPr lang="en-US" dirty="0"/>
                    </a:p>
                  </a:txBody>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283778"/>
          <a:ext cx="8229600" cy="5431221"/>
        </p:xfrm>
        <a:graphic>
          <a:graphicData uri="http://schemas.openxmlformats.org/drawingml/2006/table">
            <a:tbl>
              <a:tblPr firstRow="1" bandRow="1">
                <a:tableStyleId>{5C22544A-7EE6-4342-B048-85BDC9FD1C3A}</a:tableStyleId>
              </a:tblPr>
              <a:tblGrid>
                <a:gridCol w="4114800"/>
                <a:gridCol w="4114800"/>
              </a:tblGrid>
              <a:tr h="386056">
                <a:tc>
                  <a:txBody>
                    <a:bodyPr/>
                    <a:lstStyle/>
                    <a:p>
                      <a:r>
                        <a:rPr lang="en-US" sz="1800" b="1" kern="1200" dirty="0" err="1" smtClean="0">
                          <a:solidFill>
                            <a:schemeClr val="lt1"/>
                          </a:solidFill>
                          <a:latin typeface="+mn-lt"/>
                          <a:ea typeface="+mn-ea"/>
                          <a:cs typeface="+mn-cs"/>
                        </a:rPr>
                        <a:t>Optionality</a:t>
                      </a:r>
                      <a:r>
                        <a:rPr lang="en-US" sz="1800" b="1" kern="1200" dirty="0" smtClean="0">
                          <a:solidFill>
                            <a:schemeClr val="lt1"/>
                          </a:solidFill>
                          <a:latin typeface="+mn-lt"/>
                          <a:ea typeface="+mn-ea"/>
                          <a:cs typeface="+mn-cs"/>
                        </a:rPr>
                        <a:t> Constraint</a:t>
                      </a:r>
                      <a:endParaRPr lang="en-US" dirty="0"/>
                    </a:p>
                  </a:txBody>
                  <a:tcPr/>
                </a:tc>
                <a:tc>
                  <a:txBody>
                    <a:bodyPr/>
                    <a:lstStyle/>
                    <a:p>
                      <a:r>
                        <a:rPr lang="en-US" dirty="0" smtClean="0"/>
                        <a:t>Explanation</a:t>
                      </a:r>
                      <a:endParaRPr lang="en-US" dirty="0"/>
                    </a:p>
                  </a:txBody>
                  <a:tcPr/>
                </a:tc>
              </a:tr>
              <a:tr h="2665370">
                <a:tc>
                  <a:txBody>
                    <a:bodyPr/>
                    <a:lstStyle/>
                    <a:p>
                      <a:r>
                        <a:rPr lang="en-US" sz="1800" kern="1200" dirty="0" smtClean="0">
                          <a:solidFill>
                            <a:schemeClr val="dk1"/>
                          </a:solidFill>
                          <a:latin typeface="+mn-lt"/>
                          <a:ea typeface="+mn-ea"/>
                          <a:cs typeface="+mn-cs"/>
                        </a:rPr>
                        <a:t>Age</a:t>
                      </a:r>
                      <a:r>
                        <a:rPr lang="en-US" sz="1800" kern="1200" baseline="0" dirty="0" smtClean="0">
                          <a:solidFill>
                            <a:schemeClr val="dk1"/>
                          </a:solidFill>
                          <a:latin typeface="+mn-lt"/>
                          <a:ea typeface="+mn-ea"/>
                          <a:cs typeface="+mn-cs"/>
                        </a:rPr>
                        <a:t> s</a:t>
                      </a:r>
                      <a:r>
                        <a:rPr lang="en-US" sz="1800" kern="1200" dirty="0" smtClean="0">
                          <a:solidFill>
                            <a:schemeClr val="dk1"/>
                          </a:solidFill>
                          <a:latin typeface="+mn-lt"/>
                          <a:ea typeface="+mn-ea"/>
                          <a:cs typeface="+mn-cs"/>
                        </a:rPr>
                        <a:t>uch as null value</a:t>
                      </a:r>
                      <a:endParaRPr lang="en-US" dirty="0"/>
                    </a:p>
                  </a:txBody>
                  <a:tcPr/>
                </a:tc>
                <a:tc>
                  <a:txBody>
                    <a:bodyPr/>
                    <a:lstStyle/>
                    <a:p>
                      <a:r>
                        <a:rPr lang="en-US" sz="1800" kern="1200" dirty="0" smtClean="0">
                          <a:solidFill>
                            <a:schemeClr val="dk1"/>
                          </a:solidFill>
                          <a:latin typeface="+mn-lt"/>
                          <a:ea typeface="+mn-ea"/>
                          <a:cs typeface="+mn-cs"/>
                        </a:rPr>
                        <a:t>This data violated </a:t>
                      </a:r>
                      <a:r>
                        <a:rPr lang="en-US" sz="1800" kern="1200" dirty="0" err="1" smtClean="0">
                          <a:solidFill>
                            <a:schemeClr val="dk1"/>
                          </a:solidFill>
                          <a:latin typeface="+mn-lt"/>
                          <a:ea typeface="+mn-ea"/>
                          <a:cs typeface="+mn-cs"/>
                        </a:rPr>
                        <a:t>Optionality</a:t>
                      </a:r>
                      <a:r>
                        <a:rPr lang="en-US" sz="1800" kern="1200" dirty="0" smtClean="0">
                          <a:solidFill>
                            <a:schemeClr val="dk1"/>
                          </a:solidFill>
                          <a:latin typeface="+mn-lt"/>
                          <a:ea typeface="+mn-ea"/>
                          <a:cs typeface="+mn-cs"/>
                        </a:rPr>
                        <a:t> Constraint. The age is not supposed to be null. The age should have value in positive numbers such as 20, 30 and 50. Null value means that the age of the user is unknown. So, the data of the user can not be counted. Furthermore, age is a required field which needs value in the field. </a:t>
                      </a:r>
                      <a:endParaRPr lang="en-US" dirty="0"/>
                    </a:p>
                  </a:txBody>
                  <a:tcPr/>
                </a:tc>
              </a:tr>
              <a:tr h="2379795">
                <a:tc>
                  <a:txBody>
                    <a:bodyPr/>
                    <a:lstStyle/>
                    <a:p>
                      <a:r>
                        <a:rPr lang="en-US" sz="1800" kern="1200" dirty="0" err="1" smtClean="0">
                          <a:solidFill>
                            <a:schemeClr val="dk1"/>
                          </a:solidFill>
                          <a:latin typeface="+mn-lt"/>
                          <a:ea typeface="+mn-ea"/>
                          <a:cs typeface="+mn-cs"/>
                        </a:rPr>
                        <a:t>Gender_cd</a:t>
                      </a:r>
                      <a:r>
                        <a:rPr lang="en-US" sz="1800" kern="1200" baseline="0" dirty="0" smtClean="0">
                          <a:solidFill>
                            <a:schemeClr val="dk1"/>
                          </a:solidFill>
                          <a:latin typeface="+mn-lt"/>
                          <a:ea typeface="+mn-ea"/>
                          <a:cs typeface="+mn-cs"/>
                        </a:rPr>
                        <a:t> such as n</a:t>
                      </a:r>
                      <a:r>
                        <a:rPr lang="en-US" sz="1800" kern="1200" dirty="0" smtClean="0">
                          <a:solidFill>
                            <a:schemeClr val="dk1"/>
                          </a:solidFill>
                          <a:latin typeface="+mn-lt"/>
                          <a:ea typeface="+mn-ea"/>
                          <a:cs typeface="+mn-cs"/>
                        </a:rPr>
                        <a:t>ull and blank gender</a:t>
                      </a:r>
                      <a:endParaRPr lang="en-US" dirty="0"/>
                    </a:p>
                  </a:txBody>
                  <a:tcPr/>
                </a:tc>
                <a:tc>
                  <a:txBody>
                    <a:bodyPr/>
                    <a:lstStyle/>
                    <a:p>
                      <a:r>
                        <a:rPr lang="en-US" sz="1800" kern="1200" dirty="0" smtClean="0">
                          <a:solidFill>
                            <a:schemeClr val="dk1"/>
                          </a:solidFill>
                          <a:latin typeface="+mn-lt"/>
                          <a:ea typeface="+mn-ea"/>
                          <a:cs typeface="+mn-cs"/>
                        </a:rPr>
                        <a:t>Gender is a required field which needs data in the field. So, when gender is null or blank, the data is invalid because there has to be only two values in the </a:t>
                      </a:r>
                      <a:r>
                        <a:rPr lang="en-US" sz="1800" kern="1200" dirty="0" err="1" smtClean="0">
                          <a:solidFill>
                            <a:schemeClr val="dk1"/>
                          </a:solidFill>
                          <a:latin typeface="+mn-lt"/>
                          <a:ea typeface="+mn-ea"/>
                          <a:cs typeface="+mn-cs"/>
                        </a:rPr>
                        <a:t>gender_cd</a:t>
                      </a:r>
                      <a:r>
                        <a:rPr lang="en-US" sz="1800" kern="1200" dirty="0" smtClean="0">
                          <a:solidFill>
                            <a:schemeClr val="dk1"/>
                          </a:solidFill>
                          <a:latin typeface="+mn-lt"/>
                          <a:ea typeface="+mn-ea"/>
                          <a:cs typeface="+mn-cs"/>
                        </a:rPr>
                        <a:t> field which either male or female. So, null is not supposed to be the value in </a:t>
                      </a:r>
                      <a:r>
                        <a:rPr lang="en-US" sz="1800" kern="1200" dirty="0" err="1" smtClean="0">
                          <a:solidFill>
                            <a:schemeClr val="dk1"/>
                          </a:solidFill>
                          <a:latin typeface="+mn-lt"/>
                          <a:ea typeface="+mn-ea"/>
                          <a:cs typeface="+mn-cs"/>
                        </a:rPr>
                        <a:t>gender_cd</a:t>
                      </a:r>
                      <a:r>
                        <a:rPr lang="en-US" sz="1800" kern="1200" dirty="0" smtClean="0">
                          <a:solidFill>
                            <a:schemeClr val="dk1"/>
                          </a:solidFill>
                          <a:latin typeface="+mn-lt"/>
                          <a:ea typeface="+mn-ea"/>
                          <a:cs typeface="+mn-cs"/>
                        </a:rPr>
                        <a:t> field. </a:t>
                      </a:r>
                      <a:endParaRPr lang="en-US"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Install Microsoft Silverlight</a:t>
            </a:r>
            <a:endParaRPr lang="en-US" dirty="0"/>
          </a:p>
        </p:txBody>
      </p:sp>
      <p:sp>
        <p:nvSpPr>
          <p:cNvPr id="3" name="Content Placeholder 2"/>
          <p:cNvSpPr>
            <a:spLocks noGrp="1"/>
          </p:cNvSpPr>
          <p:nvPr>
            <p:ph idx="1"/>
          </p:nvPr>
        </p:nvSpPr>
        <p:spPr/>
        <p:txBody>
          <a:bodyPr/>
          <a:lstStyle/>
          <a:p>
            <a:r>
              <a:rPr lang="en-US" dirty="0" smtClean="0"/>
              <a:t>If the computer used does not have Microsoft Silverlight, install </a:t>
            </a:r>
            <a:r>
              <a:rPr lang="en-US" b="1" dirty="0" smtClean="0"/>
              <a:t>Microsoft Silverlight</a:t>
            </a:r>
            <a:r>
              <a:rPr lang="en-US" dirty="0" smtClean="0"/>
              <a:t>.</a:t>
            </a:r>
          </a:p>
          <a:p>
            <a:r>
              <a:rPr lang="en-US" dirty="0" smtClean="0"/>
              <a:t>Silverlight is important to be installed to enable us to use </a:t>
            </a:r>
            <a:r>
              <a:rPr lang="en-US" b="1" dirty="0" smtClean="0"/>
              <a:t>Power View </a:t>
            </a:r>
            <a:r>
              <a:rPr lang="en-US" dirty="0" smtClean="0"/>
              <a:t>to analyze the data (</a:t>
            </a:r>
            <a:r>
              <a:rPr lang="en-US" b="1" dirty="0" smtClean="0"/>
              <a:t>Step 13</a:t>
            </a:r>
            <a:r>
              <a:rPr lang="en-US" dirty="0" smtClean="0"/>
              <a:t>)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5 – Install VM Virtual Box and </a:t>
            </a:r>
            <a:r>
              <a:rPr lang="en-US" dirty="0" err="1" smtClean="0"/>
              <a:t>Hortonworks</a:t>
            </a:r>
            <a:r>
              <a:rPr lang="en-US" dirty="0" smtClean="0"/>
              <a:t> Sandbox</a:t>
            </a:r>
            <a:endParaRPr lang="en-US" dirty="0"/>
          </a:p>
        </p:txBody>
      </p:sp>
      <p:sp>
        <p:nvSpPr>
          <p:cNvPr id="3" name="Content Placeholder 2"/>
          <p:cNvSpPr>
            <a:spLocks noGrp="1"/>
          </p:cNvSpPr>
          <p:nvPr>
            <p:ph idx="1"/>
          </p:nvPr>
        </p:nvSpPr>
        <p:spPr>
          <a:xfrm>
            <a:off x="457200" y="1416625"/>
            <a:ext cx="8229600" cy="4064000"/>
          </a:xfrm>
        </p:spPr>
        <p:txBody>
          <a:bodyPr>
            <a:normAutofit/>
          </a:bodyPr>
          <a:lstStyle/>
          <a:p>
            <a:r>
              <a:rPr lang="en-US" dirty="0" smtClean="0"/>
              <a:t>Install </a:t>
            </a:r>
            <a:r>
              <a:rPr lang="en-US" b="1" dirty="0" smtClean="0"/>
              <a:t>Oracle VM Virtual Box</a:t>
            </a:r>
            <a:r>
              <a:rPr lang="en-US" dirty="0" smtClean="0"/>
              <a:t>. Open the application once installation has finished.</a:t>
            </a:r>
          </a:p>
          <a:p>
            <a:r>
              <a:rPr lang="en-US" dirty="0" smtClean="0"/>
              <a:t>On the </a:t>
            </a:r>
            <a:r>
              <a:rPr lang="en-US" b="1" dirty="0" smtClean="0"/>
              <a:t>File</a:t>
            </a:r>
            <a:r>
              <a:rPr lang="en-US" dirty="0" smtClean="0"/>
              <a:t> menu, click </a:t>
            </a:r>
            <a:r>
              <a:rPr lang="en-US" b="1" dirty="0" smtClean="0"/>
              <a:t>Import Appliance</a:t>
            </a:r>
            <a:r>
              <a:rPr lang="en-US" dirty="0" smtClean="0"/>
              <a:t>.</a:t>
            </a:r>
            <a:endParaRPr lang="en-US" b="1" dirty="0" smtClean="0"/>
          </a:p>
          <a:p>
            <a:r>
              <a:rPr lang="en-US" dirty="0" smtClean="0"/>
              <a:t>Click on the </a:t>
            </a:r>
            <a:r>
              <a:rPr lang="en-US" b="1" dirty="0" smtClean="0"/>
              <a:t>upload icon </a:t>
            </a:r>
            <a:r>
              <a:rPr lang="en-US" dirty="0" smtClean="0"/>
              <a:t>in </a:t>
            </a:r>
            <a:r>
              <a:rPr lang="en-US" b="1" dirty="0" smtClean="0"/>
              <a:t>Import Virtual Appliance </a:t>
            </a:r>
            <a:r>
              <a:rPr lang="en-US" dirty="0" smtClean="0"/>
              <a:t>window. </a:t>
            </a:r>
          </a:p>
          <a:p>
            <a:r>
              <a:rPr lang="en-US" dirty="0" smtClean="0"/>
              <a:t>Locate the </a:t>
            </a:r>
            <a:r>
              <a:rPr lang="en-US" dirty="0" err="1" smtClean="0"/>
              <a:t>Hortonworks</a:t>
            </a:r>
            <a:r>
              <a:rPr lang="en-US" dirty="0" smtClean="0"/>
              <a:t> Sandbox 2.1 application and select it.</a:t>
            </a:r>
          </a:p>
          <a:p>
            <a:r>
              <a:rPr lang="en-US" dirty="0" smtClean="0"/>
              <a:t>Click </a:t>
            </a:r>
            <a:r>
              <a:rPr lang="en-US" b="1" dirty="0" smtClean="0"/>
              <a:t>Import</a:t>
            </a:r>
            <a:r>
              <a:rPr lang="en-US" dirty="0" smtClean="0"/>
              <a:t> and wait until the Import progress reaches </a:t>
            </a:r>
            <a:r>
              <a:rPr lang="en-US" b="1" dirty="0" smtClean="0"/>
              <a:t>100%</a:t>
            </a: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22611</TotalTime>
  <Words>2697</Words>
  <Application>Microsoft Macintosh PowerPoint</Application>
  <PresentationFormat>On-screen Show (16:10)</PresentationFormat>
  <Paragraphs>302</Paragraphs>
  <Slides>78</Slides>
  <Notes>1</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Clarity</vt:lpstr>
      <vt:lpstr>Hadoop platform: Visualizing Website clickstream data</vt:lpstr>
      <vt:lpstr>Training Outcome</vt:lpstr>
      <vt:lpstr>Training Outline</vt:lpstr>
      <vt:lpstr>Step 1 – BIOS Configuration</vt:lpstr>
      <vt:lpstr>Step 2 - Requirements</vt:lpstr>
      <vt:lpstr>Step 3 – Install and Configure Hortonworks ODBC Driver </vt:lpstr>
      <vt:lpstr>PowerPoint Presentation</vt:lpstr>
      <vt:lpstr>Step 4: Install Microsoft Silverlight</vt:lpstr>
      <vt:lpstr>Step 5 – Install VM Virtual Box and Hortonworks Sandbox</vt:lpstr>
      <vt:lpstr>PowerPoint Presentation</vt:lpstr>
      <vt:lpstr>PowerPoint Presentation</vt:lpstr>
      <vt:lpstr>PowerPoint Presentation</vt:lpstr>
      <vt:lpstr>PowerPoint Presentation</vt:lpstr>
      <vt:lpstr>Step 6 – Start Up and Set Up Hortonworks</vt:lpstr>
      <vt:lpstr>PowerPoint Presentation</vt:lpstr>
      <vt:lpstr>Step 7: Open Hortonworks in Browser</vt:lpstr>
      <vt:lpstr>PowerPoint Presentation</vt:lpstr>
      <vt:lpstr>PowerPoint Presentation</vt:lpstr>
      <vt:lpstr>Step 8: Create omniturelogs Table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9 – Create Products and Users Table</vt:lpstr>
      <vt:lpstr>PowerPoint Presentation</vt:lpstr>
      <vt:lpstr>Step 10 – Create omniture table by using Apache Hive </vt:lpstr>
      <vt:lpstr>PowerPoint Presentation</vt:lpstr>
      <vt:lpstr>PowerPoint Presentation</vt:lpstr>
      <vt:lpstr>PowerPoint Presentation</vt:lpstr>
      <vt:lpstr>PowerPoint Presentation</vt:lpstr>
      <vt:lpstr>Step 11: Combine omniture, products and users by using  Apache Hive</vt:lpstr>
      <vt:lpstr>PowerPoint Presentation</vt:lpstr>
      <vt:lpstr>PowerPoint Presentation</vt:lpstr>
      <vt:lpstr>PowerPoint Presentation</vt:lpstr>
      <vt:lpstr>PowerPoint Presentation</vt:lpstr>
      <vt:lpstr>PowerPoint Presentation</vt:lpstr>
      <vt:lpstr>PowerPoint Presentation</vt:lpstr>
      <vt:lpstr>Step 12: Give Permission to Use Data from Hortonworks  </vt:lpstr>
      <vt:lpstr>PowerPoint Presentation</vt:lpstr>
      <vt:lpstr>Step 13: Import Data to Microsoft Excel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14: Analyze data using Power View</vt:lpstr>
      <vt:lpstr>PowerPoint Presentation</vt:lpstr>
      <vt:lpstr>PowerPoint Presentation</vt:lpstr>
      <vt:lpstr>Example 1: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 Clustered Chart</vt:lpstr>
      <vt:lpstr>PowerPoint Presentation</vt:lpstr>
      <vt:lpstr>PowerPoint Presentation</vt:lpstr>
      <vt:lpstr>Example 3: Pie Chart </vt:lpstr>
      <vt:lpstr>PowerPoint Presentation</vt:lpstr>
      <vt:lpstr>PowerPoint Presentation</vt:lpstr>
      <vt:lpstr>Example 4: Try on your own</vt:lpstr>
      <vt:lpstr>Discussion</vt:lpstr>
      <vt:lpstr>Data Analysis</vt:lpstr>
      <vt:lpstr>Errors (Poor Data Quality)</vt:lpstr>
      <vt:lpstr>PowerPoint Presentation</vt:lpstr>
      <vt:lpstr>PowerPoint Presentation</vt:lpstr>
    </vt:vector>
  </TitlesOfParts>
  <Company>Advanced Informatics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dc:title>
  <dc:creator>Mohd Naz'ri Mahrin</dc:creator>
  <cp:lastModifiedBy>saifuladli ismail</cp:lastModifiedBy>
  <cp:revision>197</cp:revision>
  <dcterms:created xsi:type="dcterms:W3CDTF">2016-05-12T04:01:40Z</dcterms:created>
  <dcterms:modified xsi:type="dcterms:W3CDTF">2017-04-18T00:38:39Z</dcterms:modified>
</cp:coreProperties>
</file>